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5"/>
    <p:sldMasterId id="2147483682" r:id="rId6"/>
    <p:sldMasterId id="214748368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</p:sldIdLst>
  <p:sldSz cy="5143500" cx="9144000"/>
  <p:notesSz cx="6858000" cy="9144000"/>
  <p:embeddedFontLst>
    <p:embeddedFont>
      <p:font typeface="Raleway SemiBold"/>
      <p:regular r:id="rId65"/>
      <p:bold r:id="rId66"/>
      <p:italic r:id="rId67"/>
      <p:boldItalic r:id="rId68"/>
    </p:embeddedFont>
    <p:embeddedFont>
      <p:font typeface="Nunito"/>
      <p:regular r:id="rId69"/>
      <p:bold r:id="rId70"/>
      <p:italic r:id="rId71"/>
      <p:boldItalic r:id="rId72"/>
    </p:embeddedFont>
    <p:embeddedFont>
      <p:font typeface="Amatic SC"/>
      <p:regular r:id="rId73"/>
      <p:bold r:id="rId74"/>
    </p:embeddedFont>
    <p:embeddedFont>
      <p:font typeface="Source Code Pro"/>
      <p:regular r:id="rId75"/>
      <p:bold r:id="rId76"/>
      <p:italic r:id="rId77"/>
      <p:boldItalic r:id="rId78"/>
    </p:embeddedFont>
    <p:embeddedFont>
      <p:font typeface="Maven Pro"/>
      <p:regular r:id="rId79"/>
      <p:bold r:id="rId8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B91A96C-E803-4996-A6EC-1749A1892142}">
  <a:tblStyle styleId="{AB91A96C-E803-4996-A6EC-1749A18921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80" Type="http://schemas.openxmlformats.org/officeDocument/2006/relationships/font" Target="fonts/MavenPro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73" Type="http://schemas.openxmlformats.org/officeDocument/2006/relationships/font" Target="fonts/AmaticSC-regular.fntdata"/><Relationship Id="rId72" Type="http://schemas.openxmlformats.org/officeDocument/2006/relationships/font" Target="fonts/Nunito-boldItalic.fntdata"/><Relationship Id="rId31" Type="http://schemas.openxmlformats.org/officeDocument/2006/relationships/slide" Target="slides/slide23.xml"/><Relationship Id="rId75" Type="http://schemas.openxmlformats.org/officeDocument/2006/relationships/font" Target="fonts/SourceCodePro-regular.fntdata"/><Relationship Id="rId30" Type="http://schemas.openxmlformats.org/officeDocument/2006/relationships/slide" Target="slides/slide22.xml"/><Relationship Id="rId74" Type="http://schemas.openxmlformats.org/officeDocument/2006/relationships/font" Target="fonts/AmaticSC-bold.fntdata"/><Relationship Id="rId33" Type="http://schemas.openxmlformats.org/officeDocument/2006/relationships/slide" Target="slides/slide25.xml"/><Relationship Id="rId77" Type="http://schemas.openxmlformats.org/officeDocument/2006/relationships/font" Target="fonts/SourceCodePro-italic.fntdata"/><Relationship Id="rId32" Type="http://schemas.openxmlformats.org/officeDocument/2006/relationships/slide" Target="slides/slide24.xml"/><Relationship Id="rId76" Type="http://schemas.openxmlformats.org/officeDocument/2006/relationships/font" Target="fonts/SourceCodePro-bold.fntdata"/><Relationship Id="rId35" Type="http://schemas.openxmlformats.org/officeDocument/2006/relationships/slide" Target="slides/slide27.xml"/><Relationship Id="rId79" Type="http://schemas.openxmlformats.org/officeDocument/2006/relationships/font" Target="fonts/MavenPro-regular.fntdata"/><Relationship Id="rId34" Type="http://schemas.openxmlformats.org/officeDocument/2006/relationships/slide" Target="slides/slide26.xml"/><Relationship Id="rId78" Type="http://schemas.openxmlformats.org/officeDocument/2006/relationships/font" Target="fonts/SourceCodePro-boldItalic.fntdata"/><Relationship Id="rId71" Type="http://schemas.openxmlformats.org/officeDocument/2006/relationships/font" Target="fonts/Nunito-italic.fntdata"/><Relationship Id="rId70" Type="http://schemas.openxmlformats.org/officeDocument/2006/relationships/font" Target="fonts/Nunito-bold.fntdata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slide" Target="slides/slide54.xml"/><Relationship Id="rId61" Type="http://schemas.openxmlformats.org/officeDocument/2006/relationships/slide" Target="slides/slide53.xml"/><Relationship Id="rId20" Type="http://schemas.openxmlformats.org/officeDocument/2006/relationships/slide" Target="slides/slide12.xml"/><Relationship Id="rId64" Type="http://schemas.openxmlformats.org/officeDocument/2006/relationships/slide" Target="slides/slide56.xml"/><Relationship Id="rId63" Type="http://schemas.openxmlformats.org/officeDocument/2006/relationships/slide" Target="slides/slide55.xml"/><Relationship Id="rId22" Type="http://schemas.openxmlformats.org/officeDocument/2006/relationships/slide" Target="slides/slide14.xml"/><Relationship Id="rId66" Type="http://schemas.openxmlformats.org/officeDocument/2006/relationships/font" Target="fonts/RalewaySemiBold-bold.fntdata"/><Relationship Id="rId21" Type="http://schemas.openxmlformats.org/officeDocument/2006/relationships/slide" Target="slides/slide13.xml"/><Relationship Id="rId65" Type="http://schemas.openxmlformats.org/officeDocument/2006/relationships/font" Target="fonts/RalewaySemiBold-regular.fntdata"/><Relationship Id="rId24" Type="http://schemas.openxmlformats.org/officeDocument/2006/relationships/slide" Target="slides/slide16.xml"/><Relationship Id="rId68" Type="http://schemas.openxmlformats.org/officeDocument/2006/relationships/font" Target="fonts/RalewaySemiBold-boldItalic.fntdata"/><Relationship Id="rId23" Type="http://schemas.openxmlformats.org/officeDocument/2006/relationships/slide" Target="slides/slide15.xml"/><Relationship Id="rId67" Type="http://schemas.openxmlformats.org/officeDocument/2006/relationships/font" Target="fonts/RalewaySemiBold-italic.fntdata"/><Relationship Id="rId60" Type="http://schemas.openxmlformats.org/officeDocument/2006/relationships/slide" Target="slides/slide52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Nunito-regular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53" Type="http://schemas.openxmlformats.org/officeDocument/2006/relationships/slide" Target="slides/slide45.xml"/><Relationship Id="rId52" Type="http://schemas.openxmlformats.org/officeDocument/2006/relationships/slide" Target="slides/slide44.xml"/><Relationship Id="rId11" Type="http://schemas.openxmlformats.org/officeDocument/2006/relationships/slide" Target="slides/slide3.xml"/><Relationship Id="rId55" Type="http://schemas.openxmlformats.org/officeDocument/2006/relationships/slide" Target="slides/slide47.xml"/><Relationship Id="rId10" Type="http://schemas.openxmlformats.org/officeDocument/2006/relationships/slide" Target="slides/slide2.xml"/><Relationship Id="rId54" Type="http://schemas.openxmlformats.org/officeDocument/2006/relationships/slide" Target="slides/slide46.xml"/><Relationship Id="rId13" Type="http://schemas.openxmlformats.org/officeDocument/2006/relationships/slide" Target="slides/slide5.xml"/><Relationship Id="rId57" Type="http://schemas.openxmlformats.org/officeDocument/2006/relationships/slide" Target="slides/slide49.xml"/><Relationship Id="rId12" Type="http://schemas.openxmlformats.org/officeDocument/2006/relationships/slide" Target="slides/slide4.xml"/><Relationship Id="rId56" Type="http://schemas.openxmlformats.org/officeDocument/2006/relationships/slide" Target="slides/slide48.xml"/><Relationship Id="rId15" Type="http://schemas.openxmlformats.org/officeDocument/2006/relationships/slide" Target="slides/slide7.xml"/><Relationship Id="rId59" Type="http://schemas.openxmlformats.org/officeDocument/2006/relationships/slide" Target="slides/slide51.xml"/><Relationship Id="rId14" Type="http://schemas.openxmlformats.org/officeDocument/2006/relationships/slide" Target="slides/slide6.xml"/><Relationship Id="rId58" Type="http://schemas.openxmlformats.org/officeDocument/2006/relationships/slide" Target="slides/slide5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jpg>
</file>

<file path=ppt/media/image79.png>
</file>

<file path=ppt/media/image8.png>
</file>

<file path=ppt/media/image80.jpg>
</file>

<file path=ppt/media/image81.jpg>
</file>

<file path=ppt/media/image82.jpg>
</file>

<file path=ppt/media/image83.png>
</file>

<file path=ppt/media/image84.png>
</file>

<file path=ppt/media/image85.jpg>
</file>

<file path=ppt/media/image86.jpg>
</file>

<file path=ppt/media/image87.jpg>
</file>

<file path=ppt/media/image88.jp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3159a391a1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3159a391a1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1b48e96e8e_0_2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1b48e96e8e_0_2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31316f998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31316f998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312e2242f41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312e2242f4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31316f998c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31316f998c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31316f998c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31316f998c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31316f998c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31316f998c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31316f998c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31316f998c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31316f998c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31316f998c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31316f998c9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31316f998c9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31316f998c9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31316f998c9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3159a391a1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3159a391a1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31316f998c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31316f998c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31316f998c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31316f998c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31316f998c9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31316f998c9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31b48e96e8e_0_1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31b48e96e8e_0_1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3132e612ba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3132e612ba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31b48e96e8e_0_1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31b48e96e8e_0_1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31b48e96e8e_0_1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31b48e96e8e_0_1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31b48e96e8e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31b48e96e8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31b48e96e8e_0_2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31b48e96e8e_0_2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31b48e96e8e_0_2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31b48e96e8e_0_2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312e2242f4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312e2242f4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31b48e96e8e_0_2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31b48e96e8e_0_2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31b48e96e8e_0_2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31b48e96e8e_0_2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31b48e96e8e_0_2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31b48e96e8e_0_2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31b48e96e8e_0_2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31b48e96e8e_0_2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31b48e96e8e_0_3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31b48e96e8e_0_3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31b48e96e8e_0_2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31b48e96e8e_0_2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31b532410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31b532410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1b48e96e8e_0_3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1b48e96e8e_0_3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31b48e96e8e_0_3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31b48e96e8e_0_3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31b48e96e8e_0_3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" name="Google Shape;1039;g31b48e96e8e_0_3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313b339548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313b339548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31b48e96e8e_0_2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31b48e96e8e_0_2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31b48e96e8e_0_2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31b48e96e8e_0_2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31b48e96e8e_0_2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31b48e96e8e_0_2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31b48e96e8e_0_2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31b48e96e8e_0_2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31b48e96e8e_0_2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" name="Google Shape;1111;g31b48e96e8e_0_2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31b48e96e8e_0_3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31b48e96e8e_0_3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31b48e96e8e_0_3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31b48e96e8e_0_3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31b48e96e8e_0_3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31b48e96e8e_0_3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31b48e96e8e_0_3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31b48e96e8e_0_3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31b48e96e8e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31b48e96e8e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17e80c47ce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317e80c47ce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31b48e96e8e_0_2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31b48e96e8e_0_2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31b48e96e8e_0_2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31b48e96e8e_0_2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31b48e96e8e_0_2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" name="Google Shape;1189;g31b48e96e8e_0_2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31b48e96e8e_0_2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31b48e96e8e_0_2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g31b48e96e8e_0_25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" name="Google Shape;1207;g31b48e96e8e_0_25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31b48e96e8e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31b48e96e8e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31b48e96e8e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Google Shape;1232;g31b48e96e8e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1b48e96e8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31b48e96e8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1b48e96e8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31b48e96e8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1b48e96e8e_0_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31b48e96e8e_0_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31b48e96e8e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31b48e96e8e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4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" name="Google Shape;28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7" name="Google Shape;287;p1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8" name="Google Shape;2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1" name="Google Shape;291;p17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" name="Google Shape;292;p17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3" name="Google Shape;29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8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96" name="Google Shape;29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299" name="Google Shape;299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0" name="Google Shape;30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3" name="Google Shape;30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1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" name="Google Shape;306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7" name="Google Shape;307;p2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8" name="Google Shape;308;p21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" name="Google Shape;309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10" name="Google Shape;31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2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13" name="Google Shape;31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3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6" name="Google Shape;316;p23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7" name="Google Shape;31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" name="Google Shape;325;p26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326" name="Google Shape;326;p26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327" name="Google Shape;327;p26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6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9" name="Google Shape;329;p26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330" name="Google Shape;330;p26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6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3" name="Google Shape;333;p26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334" name="Google Shape;334;p26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6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26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6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" name="Google Shape;338;p26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339" name="Google Shape;339;p26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26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6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6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4" name="Google Shape;344;p26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45" name="Google Shape;345;p26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6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7" name="Google Shape;347;p26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48" name="Google Shape;348;p26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26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1" name="Google Shape;351;p2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" name="Google Shape;352;p26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53" name="Google Shape;353;p26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6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5" name="Google Shape;355;p26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6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" name="Google Shape;361;p26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2" name="Google Shape;362;p26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3" name="Google Shape;363;p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365;p27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366" name="Google Shape;366;p27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367" name="Google Shape;367;p27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27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9" name="Google Shape;369;p27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370" name="Google Shape;370;p27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27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2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" name="Google Shape;373;p27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374" name="Google Shape;374;p27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27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7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8" name="Google Shape;378;p27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379" name="Google Shape;379;p27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380" name="Google Shape;380;p27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27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" name="Google Shape;382;p2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383" name="Google Shape;383;p27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27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6" name="Google Shape;386;p27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387" name="Google Shape;387;p27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27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27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27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1" name="Google Shape;391;p27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392" name="Google Shape;392;p2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27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27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27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27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97" name="Google Shape;397;p27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8" name="Google Shape;398;p2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" name="Google Shape;400;p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401" name="Google Shape;401;p2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3" name="Google Shape;403;p28"/>
          <p:cNvSpPr txBox="1"/>
          <p:nvPr>
            <p:ph type="title"/>
          </p:nvPr>
        </p:nvSpPr>
        <p:spPr>
          <a:xfrm>
            <a:off x="1303800" y="7508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0" sz="1100">
                <a:solidFill>
                  <a:srgbClr val="ECECEC"/>
                </a:solidFill>
                <a:highlight>
                  <a:srgbClr val="2F2F2F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4" name="Google Shape;404;p2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5" name="Google Shape;405;p2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oogle Shape;407;p2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408" name="Google Shape;408;p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0" name="Google Shape;410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1" name="Google Shape;411;p29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12" name="Google Shape;412;p29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13" name="Google Shape;413;p2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3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416" name="Google Shape;416;p3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" name="Google Shape;418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9" name="Google Shape;419;p3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1" name="Google Shape;421;p31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422" name="Google Shape;422;p3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4" name="Google Shape;424;p31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5" name="Google Shape;425;p31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6" name="Google Shape;426;p3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8" name="Google Shape;428;p32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429" name="Google Shape;429;p32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430" name="Google Shape;430;p32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32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32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3" name="Google Shape;433;p32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434" name="Google Shape;434;p32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32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32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7" name="Google Shape;437;p3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438" name="Google Shape;438;p32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40" name="Google Shape;440;p32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1" name="Google Shape;441;p3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p33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444" name="Google Shape;444;p3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" name="Google Shape;446;p33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7" name="Google Shape;447;p33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48" name="Google Shape;448;p33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49" name="Google Shape;449;p3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34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452" name="Google Shape;452;p3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" name="Google Shape;454;p34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455" name="Google Shape;455;p3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35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458" name="Google Shape;458;p35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459" name="Google Shape;459;p3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3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5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35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3" name="Google Shape;463;p35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464" name="Google Shape;464;p3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3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5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5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35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9" name="Google Shape;469;p35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470" name="Google Shape;470;p3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3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5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35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4" name="Google Shape;474;p35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475" name="Google Shape;475;p3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5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5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8" name="Google Shape;478;p35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479" name="Google Shape;479;p35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5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35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35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4" name="Google Shape;484;p35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485" name="Google Shape;485;p35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5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5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5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9" name="Google Shape;489;p35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490" name="Google Shape;490;p3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5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5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3" name="Google Shape;493;p35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494" name="Google Shape;494;p35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5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5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5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5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9" name="Google Shape;499;p35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500" name="Google Shape;500;p3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35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5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5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4" name="Google Shape;504;p35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505" name="Google Shape;505;p35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35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5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5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9" name="Google Shape;509;p35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510" name="Google Shape;510;p3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35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5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3" name="Google Shape;513;p35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514" name="Google Shape;514;p35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5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5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5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8" name="Google Shape;518;p35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519" name="Google Shape;519;p35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5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5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" name="Google Shape;523;p35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524" name="Google Shape;524;p35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5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5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5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5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9" name="Google Shape;529;p35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530" name="Google Shape;530;p3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5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5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5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4" name="Google Shape;534;p35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535" name="Google Shape;535;p35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5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5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8" name="Google Shape;538;p35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539" name="Google Shape;539;p35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5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5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3" name="Google Shape;543;p35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544" name="Google Shape;544;p35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5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5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5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5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9" name="Google Shape;549;p35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550" name="Google Shape;550;p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5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5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5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4" name="Google Shape;554;p35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555" name="Google Shape;555;p35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5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5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8" name="Google Shape;558;p35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559" name="Google Shape;559;p35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5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5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5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4" name="Google Shape;564;p35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565" name="Google Shape;565;p35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5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5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5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9" name="Google Shape;569;p35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570" name="Google Shape;570;p3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5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5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5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4" name="Google Shape;574;p35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575" name="Google Shape;575;p35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5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5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8" name="Google Shape;578;p35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579" name="Google Shape;579;p35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5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5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83" name="Google Shape;583;p35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4" name="Google Shape;584;p35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5" name="Google Shape;585;p3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322" name="Google Shape;32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23" name="Google Shape;323;p2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2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hyperlink" Target="https://archive.ics.uci.edu/dataset/17/breast+cancer+wisconsin+diagnostic" TargetMode="External"/><Relationship Id="rId6" Type="http://schemas.openxmlformats.org/officeDocument/2006/relationships/hyperlink" Target="https://archive.ics.uci.edu/dataset/17/breast+cancer+wisconsin+diagnostic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12.png"/><Relationship Id="rId6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Relationship Id="rId6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33.png"/><Relationship Id="rId5" Type="http://schemas.openxmlformats.org/officeDocument/2006/relationships/image" Target="../media/image19.png"/><Relationship Id="rId6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25.png"/><Relationship Id="rId6" Type="http://schemas.openxmlformats.org/officeDocument/2006/relationships/image" Target="../media/image3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30.png"/><Relationship Id="rId6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44.png"/><Relationship Id="rId6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4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47.png"/><Relationship Id="rId5" Type="http://schemas.openxmlformats.org/officeDocument/2006/relationships/image" Target="../media/image3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38.png"/><Relationship Id="rId5" Type="http://schemas.openxmlformats.org/officeDocument/2006/relationships/image" Target="../media/image28.png"/><Relationship Id="rId6" Type="http://schemas.openxmlformats.org/officeDocument/2006/relationships/image" Target="../media/image26.png"/><Relationship Id="rId7" Type="http://schemas.openxmlformats.org/officeDocument/2006/relationships/image" Target="../media/image36.png"/><Relationship Id="rId8" Type="http://schemas.openxmlformats.org/officeDocument/2006/relationships/image" Target="../media/image3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Relationship Id="rId4" Type="http://schemas.openxmlformats.org/officeDocument/2006/relationships/image" Target="../media/image43.png"/><Relationship Id="rId9" Type="http://schemas.openxmlformats.org/officeDocument/2006/relationships/image" Target="../media/image37.png"/><Relationship Id="rId5" Type="http://schemas.openxmlformats.org/officeDocument/2006/relationships/image" Target="../media/image49.png"/><Relationship Id="rId6" Type="http://schemas.openxmlformats.org/officeDocument/2006/relationships/image" Target="../media/image32.png"/><Relationship Id="rId7" Type="http://schemas.openxmlformats.org/officeDocument/2006/relationships/image" Target="../media/image31.png"/><Relationship Id="rId8" Type="http://schemas.openxmlformats.org/officeDocument/2006/relationships/image" Target="../media/image4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Relationship Id="rId4" Type="http://schemas.openxmlformats.org/officeDocument/2006/relationships/image" Target="../media/image40.png"/><Relationship Id="rId9" Type="http://schemas.openxmlformats.org/officeDocument/2006/relationships/image" Target="../media/image50.png"/><Relationship Id="rId5" Type="http://schemas.openxmlformats.org/officeDocument/2006/relationships/image" Target="../media/image42.png"/><Relationship Id="rId6" Type="http://schemas.openxmlformats.org/officeDocument/2006/relationships/image" Target="../media/image53.png"/><Relationship Id="rId7" Type="http://schemas.openxmlformats.org/officeDocument/2006/relationships/image" Target="../media/image56.png"/><Relationship Id="rId8" Type="http://schemas.openxmlformats.org/officeDocument/2006/relationships/image" Target="../media/image4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Relationship Id="rId4" Type="http://schemas.openxmlformats.org/officeDocument/2006/relationships/image" Target="../media/image62.png"/><Relationship Id="rId9" Type="http://schemas.openxmlformats.org/officeDocument/2006/relationships/image" Target="../media/image65.png"/><Relationship Id="rId5" Type="http://schemas.openxmlformats.org/officeDocument/2006/relationships/image" Target="../media/image52.png"/><Relationship Id="rId6" Type="http://schemas.openxmlformats.org/officeDocument/2006/relationships/image" Target="../media/image57.png"/><Relationship Id="rId7" Type="http://schemas.openxmlformats.org/officeDocument/2006/relationships/image" Target="../media/image45.png"/><Relationship Id="rId8" Type="http://schemas.openxmlformats.org/officeDocument/2006/relationships/image" Target="../media/image6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59.png"/><Relationship Id="rId9" Type="http://schemas.openxmlformats.org/officeDocument/2006/relationships/image" Target="../media/image54.png"/><Relationship Id="rId5" Type="http://schemas.openxmlformats.org/officeDocument/2006/relationships/image" Target="../media/image51.png"/><Relationship Id="rId6" Type="http://schemas.openxmlformats.org/officeDocument/2006/relationships/image" Target="../media/image55.png"/><Relationship Id="rId7" Type="http://schemas.openxmlformats.org/officeDocument/2006/relationships/image" Target="../media/image63.png"/><Relationship Id="rId8" Type="http://schemas.openxmlformats.org/officeDocument/2006/relationships/image" Target="../media/image6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png"/><Relationship Id="rId4" Type="http://schemas.openxmlformats.org/officeDocument/2006/relationships/image" Target="../media/image69.png"/><Relationship Id="rId5" Type="http://schemas.openxmlformats.org/officeDocument/2006/relationships/image" Target="../media/image58.png"/><Relationship Id="rId6" Type="http://schemas.openxmlformats.org/officeDocument/2006/relationships/image" Target="../media/image60.png"/><Relationship Id="rId7" Type="http://schemas.openxmlformats.org/officeDocument/2006/relationships/image" Target="../media/image7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png"/><Relationship Id="rId4" Type="http://schemas.openxmlformats.org/officeDocument/2006/relationships/image" Target="../media/image77.png"/><Relationship Id="rId5" Type="http://schemas.openxmlformats.org/officeDocument/2006/relationships/image" Target="../media/image66.png"/><Relationship Id="rId6" Type="http://schemas.openxmlformats.org/officeDocument/2006/relationships/image" Target="../media/image70.png"/><Relationship Id="rId7" Type="http://schemas.openxmlformats.org/officeDocument/2006/relationships/image" Target="../media/image7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.png"/><Relationship Id="rId4" Type="http://schemas.openxmlformats.org/officeDocument/2006/relationships/image" Target="../media/image64.png"/><Relationship Id="rId5" Type="http://schemas.openxmlformats.org/officeDocument/2006/relationships/image" Target="../media/image6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.png"/><Relationship Id="rId4" Type="http://schemas.openxmlformats.org/officeDocument/2006/relationships/image" Target="../media/image75.png"/><Relationship Id="rId5" Type="http://schemas.openxmlformats.org/officeDocument/2006/relationships/image" Target="../media/image9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.png"/><Relationship Id="rId4" Type="http://schemas.openxmlformats.org/officeDocument/2006/relationships/image" Target="../media/image74.png"/><Relationship Id="rId5" Type="http://schemas.openxmlformats.org/officeDocument/2006/relationships/image" Target="../media/image7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.png"/><Relationship Id="rId4" Type="http://schemas.openxmlformats.org/officeDocument/2006/relationships/image" Target="../media/image6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.png"/><Relationship Id="rId4" Type="http://schemas.openxmlformats.org/officeDocument/2006/relationships/image" Target="../media/image7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.png"/><Relationship Id="rId4" Type="http://schemas.openxmlformats.org/officeDocument/2006/relationships/image" Target="../media/image71.png"/><Relationship Id="rId5" Type="http://schemas.openxmlformats.org/officeDocument/2006/relationships/image" Target="../media/image8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.png"/><Relationship Id="rId4" Type="http://schemas.openxmlformats.org/officeDocument/2006/relationships/image" Target="../media/image78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.png"/><Relationship Id="rId4" Type="http://schemas.openxmlformats.org/officeDocument/2006/relationships/image" Target="../media/image80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.png"/><Relationship Id="rId4" Type="http://schemas.openxmlformats.org/officeDocument/2006/relationships/image" Target="../media/image9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.png"/><Relationship Id="rId4" Type="http://schemas.openxmlformats.org/officeDocument/2006/relationships/image" Target="../media/image88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.png"/><Relationship Id="rId4" Type="http://schemas.openxmlformats.org/officeDocument/2006/relationships/image" Target="../media/image86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.png"/><Relationship Id="rId4" Type="http://schemas.openxmlformats.org/officeDocument/2006/relationships/image" Target="../media/image81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.png"/><Relationship Id="rId4" Type="http://schemas.openxmlformats.org/officeDocument/2006/relationships/image" Target="../media/image82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.png"/><Relationship Id="rId4" Type="http://schemas.openxmlformats.org/officeDocument/2006/relationships/image" Target="../media/image87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.png"/><Relationship Id="rId4" Type="http://schemas.openxmlformats.org/officeDocument/2006/relationships/image" Target="../media/image83.png"/><Relationship Id="rId5" Type="http://schemas.openxmlformats.org/officeDocument/2006/relationships/image" Target="../media/image89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.png"/><Relationship Id="rId4" Type="http://schemas.openxmlformats.org/officeDocument/2006/relationships/image" Target="../media/image8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2" name="Google Shape;592;p37"/>
          <p:cNvGrpSpPr/>
          <p:nvPr/>
        </p:nvGrpSpPr>
        <p:grpSpPr>
          <a:xfrm>
            <a:off x="-65550" y="0"/>
            <a:ext cx="9209568" cy="5143499"/>
            <a:chOff x="-65550" y="0"/>
            <a:chExt cx="9209568" cy="5143499"/>
          </a:xfrm>
        </p:grpSpPr>
        <p:pic>
          <p:nvPicPr>
            <p:cNvPr id="593" name="Google Shape;59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18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4" name="Google Shape;594;p37"/>
            <p:cNvSpPr txBox="1"/>
            <p:nvPr/>
          </p:nvSpPr>
          <p:spPr>
            <a:xfrm>
              <a:off x="-65550" y="471125"/>
              <a:ext cx="4738800" cy="345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000">
                  <a:solidFill>
                    <a:srgbClr val="156669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BREAST CANCER DETECTION USING ADABOOST CLASSIFIER</a:t>
              </a:r>
              <a:endParaRPr sz="4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95" name="Google Shape;595;p37"/>
            <p:cNvSpPr txBox="1"/>
            <p:nvPr/>
          </p:nvSpPr>
          <p:spPr>
            <a:xfrm>
              <a:off x="7074813" y="169050"/>
              <a:ext cx="19059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3841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200">
                  <a:latin typeface="Times New Roman"/>
                  <a:ea typeface="Times New Roman"/>
                  <a:cs typeface="Times New Roman"/>
                  <a:sym typeface="Times New Roman"/>
                </a:rPr>
                <a:t>TEAM : 1 </a:t>
              </a:r>
              <a:endParaRPr b="1" sz="22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596" name="Google Shape;596;p37"/>
          <p:cNvSpPr txBox="1"/>
          <p:nvPr/>
        </p:nvSpPr>
        <p:spPr>
          <a:xfrm>
            <a:off x="191700" y="3993400"/>
            <a:ext cx="4804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21212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~ Enhancing Early Diagnosis </a:t>
            </a:r>
            <a:br>
              <a:rPr lang="en" sz="2100">
                <a:solidFill>
                  <a:srgbClr val="21212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</a:br>
            <a:r>
              <a:rPr lang="en" sz="2100">
                <a:solidFill>
                  <a:srgbClr val="21212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  with Machine Learning Techniques</a:t>
            </a:r>
            <a:endParaRPr sz="1600">
              <a:solidFill>
                <a:srgbClr val="21212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6" name="Google Shape;676;p46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677" name="Google Shape;677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8" name="Google Shape;678;p46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679" name="Google Shape;679;p46"/>
          <p:cNvSpPr txBox="1"/>
          <p:nvPr>
            <p:ph type="title"/>
          </p:nvPr>
        </p:nvSpPr>
        <p:spPr>
          <a:xfrm>
            <a:off x="1522350" y="284775"/>
            <a:ext cx="60993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9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AdaBoost? A Smart Choice for Breast Cancer Diagnosis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80" name="Google Shape;680;p46"/>
          <p:cNvPicPr preferRelativeResize="0"/>
          <p:nvPr/>
        </p:nvPicPr>
        <p:blipFill rotWithShape="1">
          <a:blip r:embed="rId4">
            <a:alphaModFix/>
          </a:blip>
          <a:srcRect b="16752" l="54196" r="12107" t="30398"/>
          <a:stretch/>
        </p:blipFill>
        <p:spPr>
          <a:xfrm>
            <a:off x="6721700" y="2357800"/>
            <a:ext cx="2183076" cy="2567975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Google Shape;681;p46"/>
          <p:cNvSpPr txBox="1"/>
          <p:nvPr>
            <p:ph idx="1" type="body"/>
          </p:nvPr>
        </p:nvSpPr>
        <p:spPr>
          <a:xfrm>
            <a:off x="237000" y="1532850"/>
            <a:ext cx="6820500" cy="30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AdaBoost is a “Boosting” ensemble technique that combines weak classifiers to form a strong classifier.</a:t>
            </a:r>
            <a:br>
              <a:rPr lang="en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800"/>
              <a:buFont typeface="Times New Roman"/>
              <a:buChar char="●"/>
            </a:pPr>
            <a:r>
              <a:rPr lang="en" sz="175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</a:t>
            </a:r>
            <a:r>
              <a:rPr lang="en" sz="175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builds models by adjusting the weight of each data point so that more focus is given to the samples misclassified by previous models</a:t>
            </a:r>
            <a:r>
              <a:rPr lang="en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-&gt; Focus on Misclassified Samples</a:t>
            </a:r>
            <a:endParaRPr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-&gt; High Accuracy and Interpretability</a:t>
            </a:r>
            <a:endParaRPr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-&gt; Efficiency with Less Overfitting</a:t>
            </a:r>
            <a:endParaRPr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" name="Google Shape;686;p47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687" name="Google Shape;687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8" name="Google Shape;688;p47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689" name="Google Shape;689;p47"/>
          <p:cNvSpPr txBox="1"/>
          <p:nvPr/>
        </p:nvSpPr>
        <p:spPr>
          <a:xfrm>
            <a:off x="3085500" y="341675"/>
            <a:ext cx="3103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Times New Roman"/>
                <a:ea typeface="Times New Roman"/>
                <a:cs typeface="Times New Roman"/>
                <a:sym typeface="Times New Roman"/>
              </a:rPr>
              <a:t>Data Collection</a:t>
            </a:r>
            <a:endParaRPr b="1"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90" name="Google Shape;690;p47"/>
          <p:cNvPicPr preferRelativeResize="0"/>
          <p:nvPr/>
        </p:nvPicPr>
        <p:blipFill rotWithShape="1">
          <a:blip r:embed="rId4">
            <a:alphaModFix/>
          </a:blip>
          <a:srcRect b="5096" l="5563" r="10901" t="0"/>
          <a:stretch/>
        </p:blipFill>
        <p:spPr>
          <a:xfrm>
            <a:off x="5563250" y="2080825"/>
            <a:ext cx="3349574" cy="2853949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47"/>
          <p:cNvSpPr txBox="1"/>
          <p:nvPr/>
        </p:nvSpPr>
        <p:spPr>
          <a:xfrm>
            <a:off x="287800" y="1421225"/>
            <a:ext cx="5635200" cy="26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The experimental results have been demonstrated with the help of the dataset</a:t>
            </a:r>
            <a:b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“ 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UCI Breast Cancer Wisconsin Diagnostic Dataset ”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Link:</a:t>
            </a:r>
            <a:r>
              <a:rPr lang="en" sz="1750"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 </a:t>
            </a:r>
            <a:r>
              <a:rPr lang="en" sz="175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https://archive.ics.uci.edu/dataset/17/breast+cancer+wisconsin+diagnostic</a:t>
            </a:r>
            <a:endParaRPr sz="1750" u="sng"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48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697" name="Google Shape;697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8" name="Google Shape;698;p48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grpSp>
        <p:nvGrpSpPr>
          <p:cNvPr id="699" name="Google Shape;699;p48"/>
          <p:cNvGrpSpPr/>
          <p:nvPr/>
        </p:nvGrpSpPr>
        <p:grpSpPr>
          <a:xfrm>
            <a:off x="438750" y="346750"/>
            <a:ext cx="1472800" cy="1008275"/>
            <a:chOff x="591150" y="422950"/>
            <a:chExt cx="1472800" cy="1008275"/>
          </a:xfrm>
        </p:grpSpPr>
        <p:sp>
          <p:nvSpPr>
            <p:cNvPr id="700" name="Google Shape;700;p48"/>
            <p:cNvSpPr txBox="1"/>
            <p:nvPr/>
          </p:nvSpPr>
          <p:spPr>
            <a:xfrm>
              <a:off x="698350" y="422950"/>
              <a:ext cx="1365600" cy="55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8699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12294E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Step</a:t>
              </a:r>
              <a:endParaRPr sz="2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id="701" name="Google Shape;701;p48"/>
            <p:cNvPicPr preferRelativeResize="0"/>
            <p:nvPr/>
          </p:nvPicPr>
          <p:blipFill rotWithShape="1">
            <a:blip r:embed="rId4">
              <a:alphaModFix/>
            </a:blip>
            <a:srcRect b="33652" l="1474" r="55401" t="30236"/>
            <a:stretch/>
          </p:blipFill>
          <p:spPr>
            <a:xfrm>
              <a:off x="591150" y="938625"/>
              <a:ext cx="957609" cy="492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2" name="Google Shape;702;p48"/>
          <p:cNvSpPr txBox="1"/>
          <p:nvPr/>
        </p:nvSpPr>
        <p:spPr>
          <a:xfrm>
            <a:off x="2003975" y="1588475"/>
            <a:ext cx="18957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umpy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andas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seaborn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sklearn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3" name="Google Shape;703;p48"/>
          <p:cNvSpPr txBox="1"/>
          <p:nvPr/>
        </p:nvSpPr>
        <p:spPr>
          <a:xfrm>
            <a:off x="2407100" y="434175"/>
            <a:ext cx="5060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Times New Roman"/>
                <a:ea typeface="Times New Roman"/>
                <a:cs typeface="Times New Roman"/>
                <a:sym typeface="Times New Roman"/>
              </a:rPr>
              <a:t>Import required packages</a:t>
            </a:r>
            <a:endParaRPr b="1"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04" name="Google Shape;704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6150" y="1434424"/>
            <a:ext cx="3263375" cy="3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49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710" name="Google Shape;710;p4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1" name="Google Shape;711;p49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712" name="Google Shape;712;p49"/>
          <p:cNvSpPr txBox="1"/>
          <p:nvPr/>
        </p:nvSpPr>
        <p:spPr>
          <a:xfrm>
            <a:off x="2675550" y="453125"/>
            <a:ext cx="3792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b="1" lang="en" sz="3400">
                <a:latin typeface="Times New Roman"/>
                <a:ea typeface="Times New Roman"/>
                <a:cs typeface="Times New Roman"/>
                <a:sym typeface="Times New Roman"/>
              </a:rPr>
              <a:t>ata Preprocessing</a:t>
            </a:r>
            <a:endParaRPr b="1"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13" name="Google Shape;713;p49"/>
          <p:cNvPicPr preferRelativeResize="0"/>
          <p:nvPr/>
        </p:nvPicPr>
        <p:blipFill rotWithShape="1">
          <a:blip r:embed="rId4">
            <a:alphaModFix/>
          </a:blip>
          <a:srcRect b="5014" l="19820" r="17036" t="11135"/>
          <a:stretch/>
        </p:blipFill>
        <p:spPr>
          <a:xfrm rot="7466736">
            <a:off x="2009933" y="2110821"/>
            <a:ext cx="699654" cy="929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7650" y="1746066"/>
            <a:ext cx="1257590" cy="93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49"/>
          <p:cNvSpPr txBox="1"/>
          <p:nvPr/>
        </p:nvSpPr>
        <p:spPr>
          <a:xfrm>
            <a:off x="1149000" y="3050388"/>
            <a:ext cx="31557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750">
                <a:solidFill>
                  <a:srgbClr val="FF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dimensionality</a:t>
            </a:r>
            <a:r>
              <a:rPr lang="en" sz="17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of the DataFrame, which includes </a:t>
            </a:r>
            <a:r>
              <a:rPr b="1" lang="en" sz="17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number of rows</a:t>
            </a:r>
            <a:r>
              <a:rPr lang="en" sz="17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b="1" lang="en" sz="17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columns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16" name="Google Shape;716;p49"/>
          <p:cNvPicPr preferRelativeResize="0"/>
          <p:nvPr/>
        </p:nvPicPr>
        <p:blipFill rotWithShape="1">
          <a:blip r:embed="rId4">
            <a:alphaModFix/>
          </a:blip>
          <a:srcRect b="5014" l="19820" r="17036" t="11135"/>
          <a:stretch/>
        </p:blipFill>
        <p:spPr>
          <a:xfrm flipH="1" rot="-8614615">
            <a:off x="5119151" y="1957057"/>
            <a:ext cx="625992" cy="929060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Google Shape;717;p49"/>
          <p:cNvSpPr txBox="1"/>
          <p:nvPr/>
        </p:nvSpPr>
        <p:spPr>
          <a:xfrm>
            <a:off x="5466100" y="2532913"/>
            <a:ext cx="2440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identifying </a:t>
            </a:r>
            <a:r>
              <a:rPr b="1" i="1"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duplicate rows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in a DataFrame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18" name="Google Shape;718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42288" y="1456575"/>
            <a:ext cx="2085975" cy="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49"/>
          <p:cNvSpPr/>
          <p:nvPr/>
        </p:nvSpPr>
        <p:spPr>
          <a:xfrm>
            <a:off x="5959825" y="3510113"/>
            <a:ext cx="1891200" cy="9156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20" name="Google Shape;720;p49"/>
          <p:cNvSpPr txBox="1"/>
          <p:nvPr/>
        </p:nvSpPr>
        <p:spPr>
          <a:xfrm>
            <a:off x="6013375" y="3550813"/>
            <a:ext cx="24498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O/P indicates 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no duplicate values</a:t>
            </a:r>
            <a:endParaRPr b="1"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5" name="Google Shape;725;p50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726" name="Google Shape;726;p5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7" name="Google Shape;727;p50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728" name="Google Shape;728;p50"/>
          <p:cNvPicPr preferRelativeResize="0"/>
          <p:nvPr/>
        </p:nvPicPr>
        <p:blipFill rotWithShape="1">
          <a:blip r:embed="rId4">
            <a:alphaModFix/>
          </a:blip>
          <a:srcRect b="5014" l="19820" r="17036" t="11135"/>
          <a:stretch/>
        </p:blipFill>
        <p:spPr>
          <a:xfrm rot="4698101">
            <a:off x="5245451" y="702946"/>
            <a:ext cx="699646" cy="1137513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50"/>
          <p:cNvSpPr txBox="1"/>
          <p:nvPr/>
        </p:nvSpPr>
        <p:spPr>
          <a:xfrm>
            <a:off x="5701725" y="1377900"/>
            <a:ext cx="3155700" cy="14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isnull - is to identify the </a:t>
            </a:r>
            <a:r>
              <a:rPr b="1" i="1"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missing values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in the data frame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100"/>
              </a:spcBef>
              <a:spcAft>
                <a:spcPts val="50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sum - is to get </a:t>
            </a:r>
            <a:r>
              <a:rPr b="1" i="1"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 of all missing values per column</a:t>
            </a:r>
            <a:endParaRPr sz="175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30" name="Google Shape;730;p50"/>
          <p:cNvPicPr preferRelativeResize="0"/>
          <p:nvPr/>
        </p:nvPicPr>
        <p:blipFill rotWithShape="1">
          <a:blip r:embed="rId5">
            <a:alphaModFix/>
          </a:blip>
          <a:srcRect b="47059" l="0" r="0" t="0"/>
          <a:stretch/>
        </p:blipFill>
        <p:spPr>
          <a:xfrm>
            <a:off x="447825" y="656875"/>
            <a:ext cx="2525400" cy="35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50"/>
          <p:cNvPicPr preferRelativeResize="0"/>
          <p:nvPr/>
        </p:nvPicPr>
        <p:blipFill rotWithShape="1">
          <a:blip r:embed="rId5">
            <a:alphaModFix/>
          </a:blip>
          <a:srcRect b="0" l="0" r="0" t="52399"/>
          <a:stretch/>
        </p:blipFill>
        <p:spPr>
          <a:xfrm>
            <a:off x="3156025" y="1154350"/>
            <a:ext cx="2418025" cy="3078999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50"/>
          <p:cNvSpPr/>
          <p:nvPr/>
        </p:nvSpPr>
        <p:spPr>
          <a:xfrm>
            <a:off x="6093400" y="3255300"/>
            <a:ext cx="2525400" cy="9156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33" name="Google Shape;733;p50"/>
          <p:cNvSpPr txBox="1"/>
          <p:nvPr/>
        </p:nvSpPr>
        <p:spPr>
          <a:xfrm>
            <a:off x="6223150" y="3296000"/>
            <a:ext cx="24498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There is 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no missing values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in the DataFrame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8" name="Google Shape;738;p51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739" name="Google Shape;739;p5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0" name="Google Shape;740;p51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741" name="Google Shape;741;p51"/>
          <p:cNvPicPr preferRelativeResize="0"/>
          <p:nvPr/>
        </p:nvPicPr>
        <p:blipFill rotWithShape="1">
          <a:blip r:embed="rId4">
            <a:alphaModFix/>
          </a:blip>
          <a:srcRect b="0" l="0" r="6112" t="16485"/>
          <a:stretch/>
        </p:blipFill>
        <p:spPr>
          <a:xfrm>
            <a:off x="279350" y="570250"/>
            <a:ext cx="8585276" cy="201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2" name="Google Shape;742;p51"/>
          <p:cNvPicPr preferRelativeResize="0"/>
          <p:nvPr/>
        </p:nvPicPr>
        <p:blipFill rotWithShape="1">
          <a:blip r:embed="rId5">
            <a:alphaModFix/>
          </a:blip>
          <a:srcRect b="5014" l="19820" r="17036" t="11135"/>
          <a:stretch/>
        </p:blipFill>
        <p:spPr>
          <a:xfrm rot="9717911">
            <a:off x="4268608" y="2447910"/>
            <a:ext cx="699655" cy="929057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Google Shape;743;p51"/>
          <p:cNvSpPr txBox="1"/>
          <p:nvPr/>
        </p:nvSpPr>
        <p:spPr>
          <a:xfrm>
            <a:off x="766725" y="3001675"/>
            <a:ext cx="4496100" cy="15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return the </a:t>
            </a:r>
            <a:r>
              <a:rPr b="1" i="1" lang="en" sz="1750">
                <a:solidFill>
                  <a:srgbClr val="FF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first n rows</a:t>
            </a:r>
            <a:r>
              <a:rPr lang="en" sz="17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of a DataFrame</a:t>
            </a:r>
            <a:endParaRPr sz="175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500"/>
              </a:spcAft>
              <a:buNone/>
            </a:pPr>
            <a:r>
              <a:rPr lang="en" sz="17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This is particularly useful for quickly checking the contents and data types of your DataFrame to ensure it has been loaded correctly</a:t>
            </a:r>
            <a:endParaRPr sz="175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44" name="Google Shape;744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52717">
            <a:off x="6138656" y="2756778"/>
            <a:ext cx="2449817" cy="1715644"/>
          </a:xfrm>
          <a:prstGeom prst="rect">
            <a:avLst/>
          </a:prstGeom>
          <a:noFill/>
          <a:ln>
            <a:noFill/>
          </a:ln>
        </p:spPr>
      </p:pic>
      <p:sp>
        <p:nvSpPr>
          <p:cNvPr id="745" name="Google Shape;745;p51"/>
          <p:cNvSpPr txBox="1"/>
          <p:nvPr/>
        </p:nvSpPr>
        <p:spPr>
          <a:xfrm>
            <a:off x="6544113" y="3372200"/>
            <a:ext cx="16389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en" sz="2250">
                <a:latin typeface="Times New Roman"/>
                <a:ea typeface="Times New Roman"/>
                <a:cs typeface="Times New Roman"/>
                <a:sym typeface="Times New Roman"/>
              </a:rPr>
              <a:t>data.head()</a:t>
            </a:r>
            <a:endParaRPr b="1" sz="22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" name="Google Shape;750;p52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751" name="Google Shape;751;p5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2" name="Google Shape;752;p52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753" name="Google Shape;753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050" y="2576550"/>
            <a:ext cx="8529901" cy="205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52"/>
          <p:cNvPicPr preferRelativeResize="0"/>
          <p:nvPr/>
        </p:nvPicPr>
        <p:blipFill rotWithShape="1">
          <a:blip r:embed="rId5">
            <a:alphaModFix/>
          </a:blip>
          <a:srcRect b="5014" l="19820" r="17036" t="11135"/>
          <a:stretch/>
        </p:blipFill>
        <p:spPr>
          <a:xfrm rot="699534">
            <a:off x="4030238" y="1573230"/>
            <a:ext cx="699674" cy="1181663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52"/>
          <p:cNvSpPr txBox="1"/>
          <p:nvPr/>
        </p:nvSpPr>
        <p:spPr>
          <a:xfrm>
            <a:off x="4785000" y="852175"/>
            <a:ext cx="38991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function is used to get the </a:t>
            </a:r>
            <a:r>
              <a:rPr b="1" i="1" lang="en" sz="1750">
                <a:solidFill>
                  <a:srgbClr val="FF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last n rows</a:t>
            </a:r>
            <a:endParaRPr b="1" i="1" sz="1750">
              <a:solidFill>
                <a:srgbClr val="FF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500"/>
              </a:spcAft>
              <a:buNone/>
            </a:pPr>
            <a:r>
              <a:rPr lang="en" sz="17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It is useful for quickly verifying data, for example, after sorting or appending rows</a:t>
            </a:r>
            <a:endParaRPr sz="175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56" name="Google Shape;756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499855" y="623178"/>
            <a:ext cx="2449818" cy="1715645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52"/>
          <p:cNvSpPr txBox="1"/>
          <p:nvPr/>
        </p:nvSpPr>
        <p:spPr>
          <a:xfrm>
            <a:off x="1133913" y="1162400"/>
            <a:ext cx="16389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en" sz="2250">
                <a:latin typeface="Times New Roman"/>
                <a:ea typeface="Times New Roman"/>
                <a:cs typeface="Times New Roman"/>
                <a:sym typeface="Times New Roman"/>
              </a:rPr>
              <a:t>data.tail()</a:t>
            </a:r>
            <a:endParaRPr b="1" sz="22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2" name="Google Shape;762;p53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763" name="Google Shape;763;p5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4" name="Google Shape;764;p53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765" name="Google Shape;765;p53"/>
          <p:cNvSpPr txBox="1"/>
          <p:nvPr/>
        </p:nvSpPr>
        <p:spPr>
          <a:xfrm>
            <a:off x="2192975" y="3650650"/>
            <a:ext cx="2167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descriptive statistics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of a DataFrame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66" name="Google Shape;766;p53"/>
          <p:cNvPicPr preferRelativeResize="0"/>
          <p:nvPr/>
        </p:nvPicPr>
        <p:blipFill rotWithShape="1">
          <a:blip r:embed="rId4">
            <a:alphaModFix/>
          </a:blip>
          <a:srcRect b="5014" l="19820" r="17036" t="11135"/>
          <a:stretch/>
        </p:blipFill>
        <p:spPr>
          <a:xfrm rot="-9726071">
            <a:off x="4245354" y="3386593"/>
            <a:ext cx="699641" cy="801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53"/>
          <p:cNvPicPr preferRelativeResize="0"/>
          <p:nvPr/>
        </p:nvPicPr>
        <p:blipFill rotWithShape="1">
          <a:blip r:embed="rId5">
            <a:alphaModFix/>
          </a:blip>
          <a:srcRect b="29243" l="0" r="0" t="0"/>
          <a:stretch/>
        </p:blipFill>
        <p:spPr>
          <a:xfrm>
            <a:off x="275725" y="424825"/>
            <a:ext cx="8592576" cy="302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2" name="Google Shape;772;p54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773" name="Google Shape;773;p5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4" name="Google Shape;774;p54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775" name="Google Shape;775;p54"/>
          <p:cNvPicPr preferRelativeResize="0"/>
          <p:nvPr/>
        </p:nvPicPr>
        <p:blipFill rotWithShape="1">
          <a:blip r:embed="rId4">
            <a:alphaModFix/>
          </a:blip>
          <a:srcRect b="5014" l="19820" r="17036" t="11135"/>
          <a:stretch/>
        </p:blipFill>
        <p:spPr>
          <a:xfrm flipH="1" rot="-7398514">
            <a:off x="2347020" y="861197"/>
            <a:ext cx="604218" cy="929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6" name="Google Shape;776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6450" y="1013550"/>
            <a:ext cx="2705100" cy="3314700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54"/>
          <p:cNvSpPr txBox="1"/>
          <p:nvPr/>
        </p:nvSpPr>
        <p:spPr>
          <a:xfrm>
            <a:off x="500525" y="1665950"/>
            <a:ext cx="23241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counting the </a:t>
            </a:r>
            <a:r>
              <a:rPr b="1" i="1"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number of distinct elements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in a DataFrame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78" name="Google Shape;778;p54"/>
          <p:cNvGrpSpPr/>
          <p:nvPr/>
        </p:nvGrpSpPr>
        <p:grpSpPr>
          <a:xfrm>
            <a:off x="2893038" y="609588"/>
            <a:ext cx="2733675" cy="3924300"/>
            <a:chOff x="2893038" y="609588"/>
            <a:chExt cx="2733675" cy="3924300"/>
          </a:xfrm>
        </p:grpSpPr>
        <p:pic>
          <p:nvPicPr>
            <p:cNvPr id="779" name="Google Shape;779;p5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893038" y="609588"/>
              <a:ext cx="2733675" cy="3924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0" name="Google Shape;780;p54"/>
            <p:cNvSpPr/>
            <p:nvPr/>
          </p:nvSpPr>
          <p:spPr>
            <a:xfrm>
              <a:off x="2893050" y="1275350"/>
              <a:ext cx="2705100" cy="2481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781" name="Google Shape;781;p54"/>
          <p:cNvSpPr txBox="1"/>
          <p:nvPr/>
        </p:nvSpPr>
        <p:spPr>
          <a:xfrm>
            <a:off x="1442200" y="3166775"/>
            <a:ext cx="1108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Diagnosis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 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endParaRPr sz="175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6" name="Google Shape;786;p55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787" name="Google Shape;787;p5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8" name="Google Shape;788;p55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789" name="Google Shape;78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0800" y="640150"/>
            <a:ext cx="4667250" cy="20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p55"/>
          <p:cNvPicPr preferRelativeResize="0"/>
          <p:nvPr/>
        </p:nvPicPr>
        <p:blipFill rotWithShape="1">
          <a:blip r:embed="rId5">
            <a:alphaModFix/>
          </a:blip>
          <a:srcRect b="5014" l="19820" r="17036" t="11135"/>
          <a:stretch/>
        </p:blipFill>
        <p:spPr>
          <a:xfrm rot="3479484">
            <a:off x="5401837" y="537085"/>
            <a:ext cx="970774" cy="801503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p55"/>
          <p:cNvSpPr txBox="1"/>
          <p:nvPr/>
        </p:nvSpPr>
        <p:spPr>
          <a:xfrm>
            <a:off x="5888200" y="1118950"/>
            <a:ext cx="24783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i="1"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concise summary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of a 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DataFrame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structure and information.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92" name="Google Shape;792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6425" y="3170825"/>
            <a:ext cx="4667250" cy="1197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oogle Shape;601;p38"/>
          <p:cNvGrpSpPr/>
          <p:nvPr/>
        </p:nvGrpSpPr>
        <p:grpSpPr>
          <a:xfrm>
            <a:off x="0" y="-12"/>
            <a:ext cx="9144003" cy="5143499"/>
            <a:chOff x="0" y="-12"/>
            <a:chExt cx="9144003" cy="5143499"/>
          </a:xfrm>
        </p:grpSpPr>
        <p:pic>
          <p:nvPicPr>
            <p:cNvPr id="602" name="Google Shape;602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3" name="Google Shape;603;p3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71462" y="-12"/>
              <a:ext cx="1872026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4" name="Google Shape;604;p38"/>
            <p:cNvSpPr/>
            <p:nvPr/>
          </p:nvSpPr>
          <p:spPr>
            <a:xfrm>
              <a:off x="215100" y="227900"/>
              <a:ext cx="68475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605" name="Google Shape;605;p38"/>
          <p:cNvSpPr txBox="1"/>
          <p:nvPr/>
        </p:nvSpPr>
        <p:spPr>
          <a:xfrm>
            <a:off x="348100" y="535800"/>
            <a:ext cx="57951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6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12294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Breast Cancer?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6" name="Google Shape;606;p38"/>
          <p:cNvSpPr txBox="1"/>
          <p:nvPr/>
        </p:nvSpPr>
        <p:spPr>
          <a:xfrm>
            <a:off x="425250" y="1618175"/>
            <a:ext cx="6538500" cy="29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Breast cancer is a kind of malignant growth of cells starting with breast tissue, usually in the interior lining of the Breast Lobules or Milk Ducts and metastasizing to other body parts. 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second most widespread disease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worldwide is breast cancer. It can be classified into two main types: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9144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750"/>
              <a:buFont typeface="Times New Roman"/>
              <a:buAutoNum type="arabicParenR"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Malignant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50"/>
              <a:buFont typeface="Times New Roman"/>
              <a:buAutoNum type="arabicParenR"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Benign</a:t>
            </a:r>
            <a:endParaRPr sz="175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oogle Shape;797;p56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798" name="Google Shape;798;p5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9" name="Google Shape;799;p56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800" name="Google Shape;800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372614">
            <a:off x="5126406" y="1095420"/>
            <a:ext cx="4069062" cy="2998912"/>
          </a:xfrm>
          <a:prstGeom prst="rect">
            <a:avLst/>
          </a:prstGeom>
          <a:noFill/>
          <a:ln>
            <a:noFill/>
          </a:ln>
        </p:spPr>
      </p:pic>
      <p:sp>
        <p:nvSpPr>
          <p:cNvPr id="801" name="Google Shape;801;p56"/>
          <p:cNvSpPr txBox="1"/>
          <p:nvPr/>
        </p:nvSpPr>
        <p:spPr>
          <a:xfrm>
            <a:off x="5586962" y="1875425"/>
            <a:ext cx="30060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Every features other than diagnosis are integer and float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802" name="Google Shape;802;p56"/>
          <p:cNvGrpSpPr/>
          <p:nvPr/>
        </p:nvGrpSpPr>
        <p:grpSpPr>
          <a:xfrm>
            <a:off x="627825" y="3094625"/>
            <a:ext cx="4667250" cy="1197708"/>
            <a:chOff x="627825" y="3094625"/>
            <a:chExt cx="4667250" cy="1197708"/>
          </a:xfrm>
        </p:grpSpPr>
        <p:pic>
          <p:nvPicPr>
            <p:cNvPr id="803" name="Google Shape;803;p5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27825" y="3094625"/>
              <a:ext cx="4667250" cy="119770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4" name="Google Shape;804;p56"/>
            <p:cNvSpPr/>
            <p:nvPr/>
          </p:nvSpPr>
          <p:spPr>
            <a:xfrm>
              <a:off x="3227150" y="3853525"/>
              <a:ext cx="1023900" cy="3252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grpSp>
        <p:nvGrpSpPr>
          <p:cNvPr id="805" name="Google Shape;805;p56"/>
          <p:cNvGrpSpPr/>
          <p:nvPr/>
        </p:nvGrpSpPr>
        <p:grpSpPr>
          <a:xfrm>
            <a:off x="602200" y="563950"/>
            <a:ext cx="4667250" cy="2019300"/>
            <a:chOff x="602200" y="563950"/>
            <a:chExt cx="4667250" cy="2019300"/>
          </a:xfrm>
        </p:grpSpPr>
        <p:pic>
          <p:nvPicPr>
            <p:cNvPr id="806" name="Google Shape;806;p5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02200" y="563950"/>
              <a:ext cx="4667250" cy="2019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7" name="Google Shape;807;p56"/>
            <p:cNvSpPr/>
            <p:nvPr/>
          </p:nvSpPr>
          <p:spPr>
            <a:xfrm>
              <a:off x="736925" y="2132875"/>
              <a:ext cx="4504800" cy="3252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808" name="Google Shape;808;p56"/>
          <p:cNvSpPr txBox="1"/>
          <p:nvPr/>
        </p:nvSpPr>
        <p:spPr>
          <a:xfrm>
            <a:off x="6144000" y="2732550"/>
            <a:ext cx="3000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Diagnosis is the only  </a:t>
            </a:r>
            <a:b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b="1" lang="en" sz="17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categorical</a:t>
            </a:r>
            <a:br>
              <a:rPr b="1" lang="en" sz="17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" sz="17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</a:t>
            </a: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feature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3" name="Google Shape;813;p57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814" name="Google Shape;814;p5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5" name="Google Shape;815;p57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816" name="Google Shape;816;p57"/>
          <p:cNvPicPr preferRelativeResize="0"/>
          <p:nvPr/>
        </p:nvPicPr>
        <p:blipFill rotWithShape="1">
          <a:blip r:embed="rId4">
            <a:alphaModFix/>
          </a:blip>
          <a:srcRect b="5014" l="19820" r="17036" t="11135"/>
          <a:stretch/>
        </p:blipFill>
        <p:spPr>
          <a:xfrm rot="7466715">
            <a:off x="5961557" y="742588"/>
            <a:ext cx="474536" cy="630127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57"/>
          <p:cNvSpPr txBox="1"/>
          <p:nvPr/>
        </p:nvSpPr>
        <p:spPr>
          <a:xfrm>
            <a:off x="5377750" y="1279125"/>
            <a:ext cx="17487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Encoding values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B as 0 &amp;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M as 1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8" name="Google Shape;818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863" y="607563"/>
            <a:ext cx="5534025" cy="352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9" name="Google Shape;819;p57"/>
          <p:cNvGrpSpPr/>
          <p:nvPr/>
        </p:nvGrpSpPr>
        <p:grpSpPr>
          <a:xfrm>
            <a:off x="342900" y="2208200"/>
            <a:ext cx="8476649" cy="2201475"/>
            <a:chOff x="342900" y="2513000"/>
            <a:chExt cx="8476649" cy="2201475"/>
          </a:xfrm>
        </p:grpSpPr>
        <p:pic>
          <p:nvPicPr>
            <p:cNvPr id="820" name="Google Shape;820;p5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42900" y="2513000"/>
              <a:ext cx="8476649" cy="2201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21" name="Google Shape;821;p57"/>
            <p:cNvSpPr/>
            <p:nvPr/>
          </p:nvSpPr>
          <p:spPr>
            <a:xfrm rot="5400000">
              <a:off x="433400" y="3662775"/>
              <a:ext cx="1252800" cy="3252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6" name="Google Shape;826;p58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827" name="Google Shape;827;p5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28" name="Google Shape;828;p58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829" name="Google Shape;829;p58"/>
          <p:cNvPicPr preferRelativeResize="0"/>
          <p:nvPr/>
        </p:nvPicPr>
        <p:blipFill rotWithShape="1">
          <a:blip r:embed="rId4">
            <a:alphaModFix/>
          </a:blip>
          <a:srcRect b="5014" l="19820" r="17036" t="11135"/>
          <a:stretch/>
        </p:blipFill>
        <p:spPr>
          <a:xfrm rot="7466733">
            <a:off x="3640062" y="589699"/>
            <a:ext cx="435674" cy="425051"/>
          </a:xfrm>
          <a:prstGeom prst="rect">
            <a:avLst/>
          </a:prstGeom>
          <a:noFill/>
          <a:ln>
            <a:noFill/>
          </a:ln>
        </p:spPr>
      </p:pic>
      <p:sp>
        <p:nvSpPr>
          <p:cNvPr id="830" name="Google Shape;830;p58"/>
          <p:cNvSpPr txBox="1"/>
          <p:nvPr/>
        </p:nvSpPr>
        <p:spPr>
          <a:xfrm>
            <a:off x="1469575" y="933975"/>
            <a:ext cx="3399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Dropping ID column as it doesn't carry any meaningful information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1" name="Google Shape;831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775" y="455163"/>
            <a:ext cx="3295650" cy="31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2" name="Google Shape;832;p58"/>
          <p:cNvPicPr preferRelativeResize="0"/>
          <p:nvPr/>
        </p:nvPicPr>
        <p:blipFill rotWithShape="1">
          <a:blip r:embed="rId4">
            <a:alphaModFix/>
          </a:blip>
          <a:srcRect b="5014" l="19820" r="17036" t="11135"/>
          <a:stretch/>
        </p:blipFill>
        <p:spPr>
          <a:xfrm flipH="1" rot="-2699939">
            <a:off x="2384750" y="3983815"/>
            <a:ext cx="570947" cy="7029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3" name="Google Shape;833;p58"/>
          <p:cNvGrpSpPr/>
          <p:nvPr/>
        </p:nvGrpSpPr>
        <p:grpSpPr>
          <a:xfrm>
            <a:off x="2979375" y="1839700"/>
            <a:ext cx="5914501" cy="2921050"/>
            <a:chOff x="2979375" y="1839700"/>
            <a:chExt cx="5914501" cy="2921050"/>
          </a:xfrm>
        </p:grpSpPr>
        <p:pic>
          <p:nvPicPr>
            <p:cNvPr id="834" name="Google Shape;834;p5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068351" y="1839700"/>
              <a:ext cx="5825524" cy="2921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5" name="Google Shape;835;p58"/>
            <p:cNvSpPr/>
            <p:nvPr/>
          </p:nvSpPr>
          <p:spPr>
            <a:xfrm>
              <a:off x="2979375" y="4446350"/>
              <a:ext cx="994800" cy="3144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836" name="Google Shape;836;p58"/>
          <p:cNvPicPr preferRelativeResize="0"/>
          <p:nvPr/>
        </p:nvPicPr>
        <p:blipFill rotWithShape="1">
          <a:blip r:embed="rId4">
            <a:alphaModFix/>
          </a:blip>
          <a:srcRect b="5014" l="19820" r="17036" t="11135"/>
          <a:stretch/>
        </p:blipFill>
        <p:spPr>
          <a:xfrm flipH="1" rot="-6907244">
            <a:off x="2635298" y="2305329"/>
            <a:ext cx="504007" cy="702915"/>
          </a:xfrm>
          <a:prstGeom prst="rect">
            <a:avLst/>
          </a:prstGeom>
          <a:noFill/>
          <a:ln>
            <a:noFill/>
          </a:ln>
        </p:spPr>
      </p:pic>
      <p:sp>
        <p:nvSpPr>
          <p:cNvPr id="837" name="Google Shape;837;p58"/>
          <p:cNvSpPr txBox="1"/>
          <p:nvPr/>
        </p:nvSpPr>
        <p:spPr>
          <a:xfrm>
            <a:off x="1366275" y="2868950"/>
            <a:ext cx="26079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Checking whether ID column is dropped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8" name="Google Shape;838;p58"/>
          <p:cNvSpPr txBox="1"/>
          <p:nvPr/>
        </p:nvSpPr>
        <p:spPr>
          <a:xfrm>
            <a:off x="577175" y="4169625"/>
            <a:ext cx="2303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Number of columns has reduced to 31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3" name="Google Shape;843;p59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844" name="Google Shape;844;p5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5" name="Google Shape;845;p59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846" name="Google Shape;846;p59"/>
          <p:cNvSpPr txBox="1"/>
          <p:nvPr>
            <p:ph type="title"/>
          </p:nvPr>
        </p:nvSpPr>
        <p:spPr>
          <a:xfrm>
            <a:off x="513575" y="449650"/>
            <a:ext cx="5835300" cy="7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rPr lang="en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Exploratory Data Analysis (EDA)</a:t>
            </a:r>
            <a:endParaRPr sz="3000"/>
          </a:p>
        </p:txBody>
      </p:sp>
      <p:sp>
        <p:nvSpPr>
          <p:cNvPr id="847" name="Google Shape;847;p59"/>
          <p:cNvSpPr txBox="1"/>
          <p:nvPr/>
        </p:nvSpPr>
        <p:spPr>
          <a:xfrm>
            <a:off x="1262850" y="1216600"/>
            <a:ext cx="6937800" cy="3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Exploratory Data Analysis (EDA) is the process of </a:t>
            </a: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analyzing and visualizing a dataset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to summarize its main characteristics, often using statistical and graphical techniques.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The goal of EDA is to </a:t>
            </a: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uncover patterns, identify anomalies, test hypotheses, and check assumptions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before applying machine learning models.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It helps to better understand the data, clean it, and prepare it for further analysis or modeling.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Common EDA tasks include examining distributions, relationships between variables, missing values, and outliers using tools like histograms, scatter plots, box plots, and correlation matrices</a:t>
            </a: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2" name="Google Shape;852;p60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853" name="Google Shape;853;p6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4" name="Google Shape;854;p60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855" name="Google Shape;855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2425" y="328600"/>
            <a:ext cx="6240349" cy="44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856" name="Google Shape;856;p60"/>
          <p:cNvSpPr txBox="1"/>
          <p:nvPr/>
        </p:nvSpPr>
        <p:spPr>
          <a:xfrm>
            <a:off x="267675" y="419575"/>
            <a:ext cx="2350800" cy="111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Font typeface="Titillium Web"/>
              <a:buNone/>
            </a:pPr>
            <a:r>
              <a:rPr b="1" i="0" lang="en" sz="3000" u="none" cap="none" strike="noStrike">
                <a:solidFill>
                  <a:srgbClr val="2632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visualization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1" name="Google Shape;861;p61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862" name="Google Shape;862;p6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63" name="Google Shape;863;p61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grpSp>
        <p:nvGrpSpPr>
          <p:cNvPr id="864" name="Google Shape;864;p61"/>
          <p:cNvGrpSpPr/>
          <p:nvPr/>
        </p:nvGrpSpPr>
        <p:grpSpPr>
          <a:xfrm>
            <a:off x="5948228" y="1466250"/>
            <a:ext cx="2242690" cy="1105500"/>
            <a:chOff x="6353150" y="1848450"/>
            <a:chExt cx="2178850" cy="1105500"/>
          </a:xfrm>
        </p:grpSpPr>
        <p:sp>
          <p:nvSpPr>
            <p:cNvPr id="865" name="Google Shape;865;p61"/>
            <p:cNvSpPr/>
            <p:nvPr/>
          </p:nvSpPr>
          <p:spPr>
            <a:xfrm>
              <a:off x="6353150" y="1848450"/>
              <a:ext cx="2125800" cy="1105500"/>
            </a:xfrm>
            <a:prstGeom prst="wedgeRoundRectCallout">
              <a:avLst>
                <a:gd fmla="val -20833" name="adj1"/>
                <a:gd fmla="val 62500" name="adj2"/>
                <a:gd fmla="val 0" name="adj3"/>
              </a:avLst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866" name="Google Shape;866;p61"/>
            <p:cNvSpPr txBox="1"/>
            <p:nvPr/>
          </p:nvSpPr>
          <p:spPr>
            <a:xfrm>
              <a:off x="6406200" y="1904850"/>
              <a:ext cx="2125800" cy="99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50">
                  <a:latin typeface="Times New Roman"/>
                  <a:ea typeface="Times New Roman"/>
                  <a:cs typeface="Times New Roman"/>
                  <a:sym typeface="Times New Roman"/>
                </a:rPr>
                <a:t>There is a </a:t>
              </a:r>
              <a:r>
                <a:rPr b="1" lang="en" sz="1750">
                  <a:latin typeface="Times New Roman"/>
                  <a:ea typeface="Times New Roman"/>
                  <a:cs typeface="Times New Roman"/>
                  <a:sym typeface="Times New Roman"/>
                </a:rPr>
                <a:t>Data Imbalance</a:t>
              </a:r>
              <a:r>
                <a:rPr lang="en" sz="1750">
                  <a:latin typeface="Times New Roman"/>
                  <a:ea typeface="Times New Roman"/>
                  <a:cs typeface="Times New Roman"/>
                  <a:sym typeface="Times New Roman"/>
                </a:rPr>
                <a:t>, therefore SMOTE is needed</a:t>
              </a:r>
              <a:endParaRPr sz="175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pic>
        <p:nvPicPr>
          <p:cNvPr id="867" name="Google Shape;867;p61"/>
          <p:cNvPicPr preferRelativeResize="0"/>
          <p:nvPr/>
        </p:nvPicPr>
        <p:blipFill rotWithShape="1">
          <a:blip r:embed="rId4">
            <a:alphaModFix/>
          </a:blip>
          <a:srcRect b="5401" l="0" r="-979" t="0"/>
          <a:stretch/>
        </p:blipFill>
        <p:spPr>
          <a:xfrm>
            <a:off x="274900" y="421700"/>
            <a:ext cx="4456125" cy="4356650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61"/>
          <p:cNvSpPr txBox="1"/>
          <p:nvPr/>
        </p:nvSpPr>
        <p:spPr>
          <a:xfrm>
            <a:off x="3616675" y="1629925"/>
            <a:ext cx="1454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Malignant (1)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9" name="Google Shape;869;p61"/>
          <p:cNvSpPr txBox="1"/>
          <p:nvPr/>
        </p:nvSpPr>
        <p:spPr>
          <a:xfrm>
            <a:off x="3759775" y="3153850"/>
            <a:ext cx="11682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Benign (0)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0" name="Google Shape;870;p61"/>
          <p:cNvSpPr txBox="1"/>
          <p:nvPr/>
        </p:nvSpPr>
        <p:spPr>
          <a:xfrm>
            <a:off x="5344450" y="2950425"/>
            <a:ext cx="3024300" cy="13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ynthetic 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inority 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ver-sampling 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echniqu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is a method used to handle imbalanced datasets.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5" name="Google Shape;875;p62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876" name="Google Shape;876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7" name="Google Shape;877;p62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878" name="Google Shape;878;p62"/>
          <p:cNvSpPr txBox="1"/>
          <p:nvPr>
            <p:ph type="title"/>
          </p:nvPr>
        </p:nvSpPr>
        <p:spPr>
          <a:xfrm>
            <a:off x="389975" y="426475"/>
            <a:ext cx="47556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SMOTE is Applied?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9" name="Google Shape;879;p62"/>
          <p:cNvSpPr txBox="1"/>
          <p:nvPr/>
        </p:nvSpPr>
        <p:spPr>
          <a:xfrm>
            <a:off x="1107000" y="1246700"/>
            <a:ext cx="6930000" cy="3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50"/>
              <a:buChar char="●"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Imbalanced Dataset: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Breast cancer datasets often have more benign (negative) cases than malignant (positive) cases, leading to poor model performance for detecting malignant cases.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SMOTE (Synthetic Minority Over-sampling Technique):</a:t>
            </a:r>
            <a:endParaRPr b="1"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50"/>
              <a:buFont typeface="Times New Roman"/>
              <a:buChar char="●"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Generates synthetic samples for the minority class (malignant), balancing the dataset.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50"/>
              <a:buChar char="●"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Impact: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Improves model's ability to correctly identify malignant tumors.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50"/>
              <a:buChar char="●"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Benefit: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Higher recall and better overall classification performance for rare classes (malignant).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4" name="Google Shape;884;p63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885" name="Google Shape;885;p6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6" name="Google Shape;886;p63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887" name="Google Shape;887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450" y="290938"/>
            <a:ext cx="4144050" cy="3947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8" name="Google Shape;888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4100" y="305275"/>
            <a:ext cx="4144050" cy="3919314"/>
          </a:xfrm>
          <a:prstGeom prst="rect">
            <a:avLst/>
          </a:prstGeom>
          <a:noFill/>
          <a:ln>
            <a:noFill/>
          </a:ln>
        </p:spPr>
      </p:pic>
      <p:sp>
        <p:nvSpPr>
          <p:cNvPr id="889" name="Google Shape;889;p63"/>
          <p:cNvSpPr/>
          <p:nvPr/>
        </p:nvSpPr>
        <p:spPr>
          <a:xfrm>
            <a:off x="441450" y="238550"/>
            <a:ext cx="8293200" cy="4674900"/>
          </a:xfrm>
          <a:prstGeom prst="rect">
            <a:avLst/>
          </a:prstGeom>
          <a:noFill/>
          <a:ln cap="flat" cmpd="sng" w="19050">
            <a:solidFill>
              <a:srgbClr val="1F1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90" name="Google Shape;890;p63"/>
          <p:cNvSpPr txBox="1"/>
          <p:nvPr/>
        </p:nvSpPr>
        <p:spPr>
          <a:xfrm>
            <a:off x="1704075" y="4350725"/>
            <a:ext cx="16188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F1F1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Before Smote</a:t>
            </a:r>
            <a:endParaRPr b="1" sz="1800">
              <a:solidFill>
                <a:srgbClr val="1F1F1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1" name="Google Shape;891;p63"/>
          <p:cNvSpPr txBox="1"/>
          <p:nvPr/>
        </p:nvSpPr>
        <p:spPr>
          <a:xfrm>
            <a:off x="5913325" y="4350725"/>
            <a:ext cx="13980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F1F1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After Smote</a:t>
            </a:r>
            <a:endParaRPr b="1" sz="1800">
              <a:solidFill>
                <a:srgbClr val="1F1F1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92" name="Google Shape;892;p63"/>
          <p:cNvCxnSpPr/>
          <p:nvPr/>
        </p:nvCxnSpPr>
        <p:spPr>
          <a:xfrm flipH="1" rot="10800000">
            <a:off x="460050" y="4327925"/>
            <a:ext cx="82851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3" name="Google Shape;893;p63"/>
          <p:cNvCxnSpPr/>
          <p:nvPr/>
        </p:nvCxnSpPr>
        <p:spPr>
          <a:xfrm>
            <a:off x="4570575" y="643200"/>
            <a:ext cx="17400" cy="427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8" name="Google Shape;898;p64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899" name="Google Shape;899;p6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00" name="Google Shape;900;p64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901" name="Google Shape;901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5025" y="437325"/>
            <a:ext cx="2690414" cy="21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2" name="Google Shape;902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6600" y="437325"/>
            <a:ext cx="2570925" cy="2039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Google Shape;903;p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475" y="2698075"/>
            <a:ext cx="2690419" cy="21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4" name="Google Shape;904;p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91100" y="2698056"/>
            <a:ext cx="2690425" cy="2134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905" name="Google Shape;905;p6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26650" y="2792850"/>
            <a:ext cx="2570893" cy="203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0" name="Google Shape;910;p65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911" name="Google Shape;911;p6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2" name="Google Shape;912;p65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913" name="Google Shape;91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75" y="457750"/>
            <a:ext cx="2674550" cy="2121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" name="Google Shape;914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4850" y="457725"/>
            <a:ext cx="2674550" cy="212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p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66700" y="474300"/>
            <a:ext cx="2674550" cy="1902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p6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0050" y="2708037"/>
            <a:ext cx="2674550" cy="2121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p6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18625" y="2716837"/>
            <a:ext cx="2674550" cy="2121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8" name="Google Shape;918;p6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21526" y="2681346"/>
            <a:ext cx="2674551" cy="2085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78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39"/>
          <p:cNvSpPr/>
          <p:nvPr/>
        </p:nvSpPr>
        <p:spPr>
          <a:xfrm>
            <a:off x="1716625" y="227900"/>
            <a:ext cx="7174800" cy="469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13" name="Google Shape;613;p39"/>
          <p:cNvSpPr txBox="1"/>
          <p:nvPr/>
        </p:nvSpPr>
        <p:spPr>
          <a:xfrm>
            <a:off x="1852450" y="362100"/>
            <a:ext cx="57951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6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12294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Types of Tumors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14" name="Google Shape;61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419" y="-76212"/>
            <a:ext cx="1559111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15" name="Google Shape;615;p39"/>
          <p:cNvGraphicFramePr/>
          <p:nvPr/>
        </p:nvGraphicFramePr>
        <p:xfrm>
          <a:off x="1986225" y="1478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{AB91A96C-E803-4996-A6EC-1749A1892142}</a:tableStyleId>
              </a:tblPr>
              <a:tblGrid>
                <a:gridCol w="3234300"/>
                <a:gridCol w="3351425"/>
              </a:tblGrid>
              <a:tr h="537475">
                <a:tc>
                  <a:txBody>
                    <a:bodyPr/>
                    <a:lstStyle/>
                    <a:p>
                      <a:pPr indent="-22860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Malignant</a:t>
                      </a:r>
                      <a:endParaRPr sz="17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860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Benign</a:t>
                      </a:r>
                      <a:endParaRPr sz="17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92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These tumours are cancerous and have the potential to </a:t>
                      </a:r>
                      <a:r>
                        <a:rPr b="1" lang="en" sz="1750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grow uncontrollably</a:t>
                      </a:r>
                      <a:r>
                        <a:rPr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and invade nearby tissues.</a:t>
                      </a:r>
                      <a:endParaRPr sz="17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These are non-cancerous tumours that </a:t>
                      </a:r>
                      <a:r>
                        <a:rPr b="1" lang="en" sz="1750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do not spread to other parts</a:t>
                      </a:r>
                      <a:r>
                        <a:rPr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of the body.</a:t>
                      </a:r>
                      <a:endParaRPr sz="17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4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Malignant tumours are </a:t>
                      </a:r>
                      <a:r>
                        <a:rPr b="1"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more dangerous</a:t>
                      </a:r>
                      <a:r>
                        <a:rPr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as they can spread (metastasize) to other organs.</a:t>
                      </a:r>
                      <a:endParaRPr sz="17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While benign tumours are </a:t>
                      </a:r>
                      <a:r>
                        <a:rPr b="1"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less dangerous</a:t>
                      </a:r>
                      <a:r>
                        <a:rPr lang="en" sz="17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they still may require treatment to prevent complications.</a:t>
                      </a:r>
                      <a:endParaRPr sz="17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3" name="Google Shape;923;p66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924" name="Google Shape;924;p6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5" name="Google Shape;925;p66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926" name="Google Shape;92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525" y="369975"/>
            <a:ext cx="2775304" cy="220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7775" y="346200"/>
            <a:ext cx="2900350" cy="2300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59325" y="395525"/>
            <a:ext cx="2775300" cy="2201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9" name="Google Shape;929;p6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4874" y="2667650"/>
            <a:ext cx="2775300" cy="220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" name="Google Shape;930;p6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89325" y="2635636"/>
            <a:ext cx="2696000" cy="2105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1" name="Google Shape;931;p6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84325" y="2618060"/>
            <a:ext cx="2695999" cy="2138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6" name="Google Shape;936;p67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937" name="Google Shape;937;p6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8" name="Google Shape;938;p67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939" name="Google Shape;939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650" y="390850"/>
            <a:ext cx="2809932" cy="222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0" name="Google Shape;940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6450" y="390850"/>
            <a:ext cx="2809925" cy="2229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1" name="Google Shape;941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9850" y="400925"/>
            <a:ext cx="2701207" cy="214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2" name="Google Shape;942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6925" y="2673150"/>
            <a:ext cx="2701200" cy="2142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3" name="Google Shape;943;p6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75775" y="2759425"/>
            <a:ext cx="2701200" cy="2142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4" name="Google Shape;944;p6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94625" y="2716300"/>
            <a:ext cx="2701200" cy="2142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9" name="Google Shape;949;p68"/>
          <p:cNvGrpSpPr/>
          <p:nvPr/>
        </p:nvGrpSpPr>
        <p:grpSpPr>
          <a:xfrm>
            <a:off x="0" y="13"/>
            <a:ext cx="9144003" cy="5143478"/>
            <a:chOff x="0" y="0"/>
            <a:chExt cx="9144003" cy="5143478"/>
          </a:xfrm>
        </p:grpSpPr>
        <p:pic>
          <p:nvPicPr>
            <p:cNvPr id="950" name="Google Shape;950;p6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1" name="Google Shape;951;p68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952" name="Google Shape;95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925" y="364150"/>
            <a:ext cx="2769000" cy="2196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9925" y="456963"/>
            <a:ext cx="2769000" cy="1980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55750" y="439450"/>
            <a:ext cx="2769000" cy="2015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6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3875" y="2652728"/>
            <a:ext cx="2769000" cy="2196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6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37025" y="2666025"/>
            <a:ext cx="2769000" cy="21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" name="Google Shape;957;p6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20175" y="2713550"/>
            <a:ext cx="2615682" cy="207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69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963" name="Google Shape;963;p6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64" name="Google Shape;964;p69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965" name="Google Shape;965;p69"/>
          <p:cNvSpPr txBox="1"/>
          <p:nvPr/>
        </p:nvSpPr>
        <p:spPr>
          <a:xfrm>
            <a:off x="737400" y="1281150"/>
            <a:ext cx="7669200" cy="9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the distribution graph we can infer that the distribution is either, </a:t>
            </a:r>
            <a:r>
              <a:rPr b="1" lang="en" sz="21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 skewed</a:t>
            </a:r>
            <a:r>
              <a:rPr b="1" lang="en" sz="21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or </a:t>
            </a:r>
            <a:r>
              <a:rPr b="1" lang="en" sz="21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near normal</a:t>
            </a:r>
            <a:endParaRPr b="1" sz="21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6" name="Google Shape;966;p69"/>
          <p:cNvSpPr txBox="1"/>
          <p:nvPr/>
        </p:nvSpPr>
        <p:spPr>
          <a:xfrm>
            <a:off x="1993800" y="3097200"/>
            <a:ext cx="5156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Therefore </a:t>
            </a:r>
            <a:r>
              <a:rPr b="1" lang="en" sz="21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Standard Scaling</a:t>
            </a:r>
            <a:r>
              <a:rPr b="1" lang="en" sz="21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can be applied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1" name="Google Shape;971;p70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972" name="Google Shape;972;p7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3" name="Google Shape;973;p70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974" name="Google Shape;974;p70"/>
          <p:cNvSpPr txBox="1"/>
          <p:nvPr>
            <p:ph type="title"/>
          </p:nvPr>
        </p:nvSpPr>
        <p:spPr>
          <a:xfrm>
            <a:off x="304800" y="233150"/>
            <a:ext cx="36162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Training the Model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5" name="Google Shape;975;p70"/>
          <p:cNvSpPr txBox="1"/>
          <p:nvPr/>
        </p:nvSpPr>
        <p:spPr>
          <a:xfrm>
            <a:off x="914100" y="822575"/>
            <a:ext cx="7315800" cy="39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Model Selection: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We use multiple machine learning models to compare their performance on breast cancer detection: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■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AdaBoost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■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Logistic Regression (LR)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■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Decision Tree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■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■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XGBoost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Data Versions: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Raw Data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: Model trained on the original, unprocessed dataset.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With SMOTE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: SMOTE applied to generate synthetic data for the minority class.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Procedure: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Split the dataset into training and testing sets (70% train, 30% test) for evaluation.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0" name="Google Shape;980;p71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981" name="Google Shape;981;p7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82" name="Google Shape;982;p71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grpSp>
        <p:nvGrpSpPr>
          <p:cNvPr id="983" name="Google Shape;983;p71"/>
          <p:cNvGrpSpPr/>
          <p:nvPr/>
        </p:nvGrpSpPr>
        <p:grpSpPr>
          <a:xfrm>
            <a:off x="4747950" y="327075"/>
            <a:ext cx="4126500" cy="1884900"/>
            <a:chOff x="4671750" y="327075"/>
            <a:chExt cx="4126500" cy="1884900"/>
          </a:xfrm>
        </p:grpSpPr>
        <p:sp>
          <p:nvSpPr>
            <p:cNvPr id="984" name="Google Shape;984;p71"/>
            <p:cNvSpPr/>
            <p:nvPr/>
          </p:nvSpPr>
          <p:spPr>
            <a:xfrm>
              <a:off x="4671750" y="327075"/>
              <a:ext cx="4126500" cy="1884900"/>
            </a:xfrm>
            <a:prstGeom prst="rect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985" name="Google Shape;985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4400" y="339125"/>
              <a:ext cx="4020625" cy="18562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86" name="Google Shape;986;p71"/>
          <p:cNvGrpSpPr/>
          <p:nvPr/>
        </p:nvGrpSpPr>
        <p:grpSpPr>
          <a:xfrm>
            <a:off x="354488" y="2933625"/>
            <a:ext cx="4020600" cy="1884900"/>
            <a:chOff x="343838" y="822850"/>
            <a:chExt cx="4020600" cy="1884900"/>
          </a:xfrm>
        </p:grpSpPr>
        <p:sp>
          <p:nvSpPr>
            <p:cNvPr id="987" name="Google Shape;987;p71"/>
            <p:cNvSpPr/>
            <p:nvPr/>
          </p:nvSpPr>
          <p:spPr>
            <a:xfrm>
              <a:off x="343838" y="822850"/>
              <a:ext cx="4020600" cy="1884900"/>
            </a:xfrm>
            <a:prstGeom prst="rect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988" name="Google Shape;988;p7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96150" y="899100"/>
              <a:ext cx="3915974" cy="1732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89" name="Google Shape;989;p71"/>
          <p:cNvGrpSpPr/>
          <p:nvPr/>
        </p:nvGrpSpPr>
        <p:grpSpPr>
          <a:xfrm>
            <a:off x="4517325" y="2902575"/>
            <a:ext cx="4217400" cy="1947000"/>
            <a:chOff x="1098975" y="2828025"/>
            <a:chExt cx="4217400" cy="1947000"/>
          </a:xfrm>
        </p:grpSpPr>
        <p:sp>
          <p:nvSpPr>
            <p:cNvPr id="990" name="Google Shape;990;p71"/>
            <p:cNvSpPr/>
            <p:nvPr/>
          </p:nvSpPr>
          <p:spPr>
            <a:xfrm>
              <a:off x="1098975" y="2828025"/>
              <a:ext cx="4217400" cy="1947000"/>
            </a:xfrm>
            <a:prstGeom prst="rect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991" name="Google Shape;991;p7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242150" y="2914925"/>
              <a:ext cx="3967375" cy="1798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92" name="Google Shape;992;p71"/>
          <p:cNvSpPr txBox="1"/>
          <p:nvPr/>
        </p:nvSpPr>
        <p:spPr>
          <a:xfrm>
            <a:off x="3149400" y="2312025"/>
            <a:ext cx="2845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Without</a:t>
            </a:r>
            <a:r>
              <a:rPr b="1" lang="en" sz="24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SMOTE</a:t>
            </a:r>
            <a:endParaRPr b="1" sz="24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993" name="Google Shape;993;p71"/>
          <p:cNvGrpSpPr/>
          <p:nvPr/>
        </p:nvGrpSpPr>
        <p:grpSpPr>
          <a:xfrm>
            <a:off x="41000" y="180375"/>
            <a:ext cx="4647600" cy="2060100"/>
            <a:chOff x="253025" y="174650"/>
            <a:chExt cx="4647600" cy="2060100"/>
          </a:xfrm>
        </p:grpSpPr>
        <p:sp>
          <p:nvSpPr>
            <p:cNvPr id="994" name="Google Shape;994;p71"/>
            <p:cNvSpPr/>
            <p:nvPr/>
          </p:nvSpPr>
          <p:spPr>
            <a:xfrm>
              <a:off x="253025" y="174650"/>
              <a:ext cx="4647600" cy="2060100"/>
            </a:xfrm>
            <a:prstGeom prst="bevel">
              <a:avLst>
                <a:gd fmla="val 12500" name="adj"/>
              </a:avLst>
            </a:prstGeom>
            <a:solidFill>
              <a:srgbClr val="8DD8D3"/>
            </a:solidFill>
            <a:ln cap="flat" cmpd="sng" w="9525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995" name="Google Shape;995;p7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87975" y="394650"/>
              <a:ext cx="4177701" cy="16201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0" name="Google Shape;1000;p72"/>
          <p:cNvGrpSpPr/>
          <p:nvPr/>
        </p:nvGrpSpPr>
        <p:grpSpPr>
          <a:xfrm>
            <a:off x="0" y="13"/>
            <a:ext cx="9144003" cy="5143478"/>
            <a:chOff x="0" y="0"/>
            <a:chExt cx="9144003" cy="5143478"/>
          </a:xfrm>
        </p:grpSpPr>
        <p:pic>
          <p:nvPicPr>
            <p:cNvPr id="1001" name="Google Shape;1001;p7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2" name="Google Shape;1002;p72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grpSp>
        <p:nvGrpSpPr>
          <p:cNvPr id="1003" name="Google Shape;1003;p72"/>
          <p:cNvGrpSpPr/>
          <p:nvPr/>
        </p:nvGrpSpPr>
        <p:grpSpPr>
          <a:xfrm>
            <a:off x="4732550" y="440875"/>
            <a:ext cx="3989400" cy="1626000"/>
            <a:chOff x="4808750" y="440875"/>
            <a:chExt cx="3989400" cy="1626000"/>
          </a:xfrm>
        </p:grpSpPr>
        <p:pic>
          <p:nvPicPr>
            <p:cNvPr id="1004" name="Google Shape;1004;p7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08750" y="502925"/>
              <a:ext cx="3925200" cy="14968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5" name="Google Shape;1005;p72"/>
            <p:cNvSpPr/>
            <p:nvPr/>
          </p:nvSpPr>
          <p:spPr>
            <a:xfrm>
              <a:off x="4808750" y="440875"/>
              <a:ext cx="3989400" cy="1626000"/>
            </a:xfrm>
            <a:prstGeom prst="rect">
              <a:avLst/>
            </a:prstGeom>
            <a:noFill/>
            <a:ln cap="flat" cmpd="sng" w="19050">
              <a:solidFill>
                <a:srgbClr val="1F1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006" name="Google Shape;1006;p72"/>
          <p:cNvSpPr txBox="1"/>
          <p:nvPr/>
        </p:nvSpPr>
        <p:spPr>
          <a:xfrm>
            <a:off x="3286049" y="2351500"/>
            <a:ext cx="25719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1F1F1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</a:t>
            </a:r>
            <a:r>
              <a:rPr b="1" lang="en" sz="2400">
                <a:solidFill>
                  <a:srgbClr val="1F1F1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SMOTE</a:t>
            </a:r>
            <a:endParaRPr b="1" sz="2400">
              <a:solidFill>
                <a:srgbClr val="1F1F1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007" name="Google Shape;1007;p72"/>
          <p:cNvGrpSpPr/>
          <p:nvPr/>
        </p:nvGrpSpPr>
        <p:grpSpPr>
          <a:xfrm>
            <a:off x="190100" y="234775"/>
            <a:ext cx="4331100" cy="1984500"/>
            <a:chOff x="477625" y="511650"/>
            <a:chExt cx="4331100" cy="1984500"/>
          </a:xfrm>
        </p:grpSpPr>
        <p:sp>
          <p:nvSpPr>
            <p:cNvPr id="1008" name="Google Shape;1008;p72"/>
            <p:cNvSpPr/>
            <p:nvPr/>
          </p:nvSpPr>
          <p:spPr>
            <a:xfrm>
              <a:off x="477625" y="511650"/>
              <a:ext cx="4331100" cy="1984500"/>
            </a:xfrm>
            <a:prstGeom prst="bevel">
              <a:avLst>
                <a:gd fmla="val 12500" name="adj"/>
              </a:avLst>
            </a:prstGeom>
            <a:solidFill>
              <a:srgbClr val="8DD8D3"/>
            </a:solidFill>
            <a:ln cap="flat" cmpd="sng" w="9525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1009" name="Google Shape;1009;p7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22039" y="745517"/>
              <a:ext cx="3849973" cy="150145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10" name="Google Shape;1010;p72"/>
          <p:cNvGrpSpPr/>
          <p:nvPr/>
        </p:nvGrpSpPr>
        <p:grpSpPr>
          <a:xfrm>
            <a:off x="473600" y="3056875"/>
            <a:ext cx="4047600" cy="1557600"/>
            <a:chOff x="257700" y="3124425"/>
            <a:chExt cx="4047600" cy="1557600"/>
          </a:xfrm>
        </p:grpSpPr>
        <p:pic>
          <p:nvPicPr>
            <p:cNvPr id="1011" name="Google Shape;1011;p7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29242" y="3161645"/>
              <a:ext cx="3925131" cy="15014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2" name="Google Shape;1012;p72"/>
            <p:cNvSpPr/>
            <p:nvPr/>
          </p:nvSpPr>
          <p:spPr>
            <a:xfrm>
              <a:off x="257700" y="3124425"/>
              <a:ext cx="4047600" cy="1557600"/>
            </a:xfrm>
            <a:prstGeom prst="rect">
              <a:avLst/>
            </a:prstGeom>
            <a:noFill/>
            <a:ln cap="flat" cmpd="sng" w="19050">
              <a:solidFill>
                <a:srgbClr val="1F1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grpSp>
        <p:nvGrpSpPr>
          <p:cNvPr id="1013" name="Google Shape;1013;p72"/>
          <p:cNvGrpSpPr/>
          <p:nvPr/>
        </p:nvGrpSpPr>
        <p:grpSpPr>
          <a:xfrm>
            <a:off x="4707350" y="3022675"/>
            <a:ext cx="4072851" cy="1626000"/>
            <a:chOff x="4783550" y="3098875"/>
            <a:chExt cx="4072851" cy="1626000"/>
          </a:xfrm>
        </p:grpSpPr>
        <p:pic>
          <p:nvPicPr>
            <p:cNvPr id="1014" name="Google Shape;1014;p7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808745" y="3133521"/>
              <a:ext cx="4047656" cy="15577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5" name="Google Shape;1015;p72"/>
            <p:cNvSpPr/>
            <p:nvPr/>
          </p:nvSpPr>
          <p:spPr>
            <a:xfrm>
              <a:off x="4783550" y="3098875"/>
              <a:ext cx="4047600" cy="1626000"/>
            </a:xfrm>
            <a:prstGeom prst="rect">
              <a:avLst/>
            </a:prstGeom>
            <a:noFill/>
            <a:ln cap="flat" cmpd="sng" w="19050">
              <a:solidFill>
                <a:srgbClr val="1F1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0" name="Google Shape;1020;p73"/>
          <p:cNvGrpSpPr/>
          <p:nvPr/>
        </p:nvGrpSpPr>
        <p:grpSpPr>
          <a:xfrm>
            <a:off x="0" y="13"/>
            <a:ext cx="9144003" cy="5143478"/>
            <a:chOff x="0" y="0"/>
            <a:chExt cx="9144003" cy="5143478"/>
          </a:xfrm>
        </p:grpSpPr>
        <p:pic>
          <p:nvPicPr>
            <p:cNvPr id="1021" name="Google Shape;1021;p7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2" name="Google Shape;1022;p73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023" name="Google Shape;1023;p73"/>
          <p:cNvSpPr txBox="1"/>
          <p:nvPr/>
        </p:nvSpPr>
        <p:spPr>
          <a:xfrm>
            <a:off x="1246950" y="476475"/>
            <a:ext cx="66501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Analysis using AdaBoost Model with SMOTE</a:t>
            </a:r>
            <a:endParaRPr b="1" sz="25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4" name="Google Shape;1024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7325" y="1714375"/>
            <a:ext cx="3834799" cy="2644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5" name="Google Shape;1025;p73"/>
          <p:cNvGrpSpPr/>
          <p:nvPr/>
        </p:nvGrpSpPr>
        <p:grpSpPr>
          <a:xfrm>
            <a:off x="440400" y="1891825"/>
            <a:ext cx="4099800" cy="1778400"/>
            <a:chOff x="396150" y="1665525"/>
            <a:chExt cx="4099800" cy="1778400"/>
          </a:xfrm>
        </p:grpSpPr>
        <p:pic>
          <p:nvPicPr>
            <p:cNvPr id="1026" name="Google Shape;1026;p7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6938" y="1770263"/>
              <a:ext cx="3954525" cy="1602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7" name="Google Shape;1027;p73"/>
            <p:cNvSpPr/>
            <p:nvPr/>
          </p:nvSpPr>
          <p:spPr>
            <a:xfrm>
              <a:off x="396150" y="1665525"/>
              <a:ext cx="4099800" cy="1778400"/>
            </a:xfrm>
            <a:prstGeom prst="rect">
              <a:avLst/>
            </a:prstGeom>
            <a:noFill/>
            <a:ln cap="flat" cmpd="sng" w="19050">
              <a:solidFill>
                <a:srgbClr val="1F1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2" name="Google Shape;1032;p74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033" name="Google Shape;1033;p7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4" name="Google Shape;1034;p74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035" name="Google Shape;1035;p74"/>
          <p:cNvSpPr txBox="1"/>
          <p:nvPr>
            <p:ph type="title"/>
          </p:nvPr>
        </p:nvSpPr>
        <p:spPr>
          <a:xfrm>
            <a:off x="304800" y="309350"/>
            <a:ext cx="69813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Comparing AdaBoost with Other Models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6" name="Google Shape;1036;p74"/>
          <p:cNvSpPr txBox="1"/>
          <p:nvPr/>
        </p:nvSpPr>
        <p:spPr>
          <a:xfrm>
            <a:off x="896650" y="1067500"/>
            <a:ext cx="7633200" cy="3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Overview of Results: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Each model was trained and evaluated on both raw and SMOTE-applied datasets.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AdaBoost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showed superior performance compared to other models, particularly with SMOTE-applied data.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Metrics Analyzed: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Classification Report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: Precision, recall, and F1-score for each model.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ROC Curve &amp; AUC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: Used to assess performance; AdaBoost with SMOTE yielded the highest AUC.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Conclusion: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AdaBoost with SMOTE performed best, showing strong classification metrics and a high AUC.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1" name="Google Shape;1041;p75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042" name="Google Shape;1042;p7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3" name="Google Shape;1043;p75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044" name="Google Shape;1044;p75"/>
          <p:cNvSpPr txBox="1"/>
          <p:nvPr>
            <p:ph type="title"/>
          </p:nvPr>
        </p:nvSpPr>
        <p:spPr>
          <a:xfrm>
            <a:off x="429600" y="428200"/>
            <a:ext cx="4588200" cy="6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Hyperparameter Tuning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5" name="Google Shape;1045;p75"/>
          <p:cNvSpPr txBox="1"/>
          <p:nvPr/>
        </p:nvSpPr>
        <p:spPr>
          <a:xfrm>
            <a:off x="878700" y="1205950"/>
            <a:ext cx="7386600" cy="35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Why Hyperparameter Tuning?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Improves model performance by finding the optimal set of hyperparameters.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GridSearchCV</a:t>
            </a: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 used for tuning AdaBoost, selecting the best parameters for better accuracy.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AdaBoost Hyperparameter Tuning: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Parameters like learning rate, number of estimators, and max depth were tuned.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Benefit of Hyperparameter Tuning: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Fine-tuning significantly enhanced the model’s ability to correctly classify malignant cases, reducing false negatives.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0" name="Google Shape;62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78"/>
          </a:xfrm>
          <a:prstGeom prst="rect">
            <a:avLst/>
          </a:prstGeom>
          <a:noFill/>
          <a:ln>
            <a:noFill/>
          </a:ln>
        </p:spPr>
      </p:pic>
      <p:sp>
        <p:nvSpPr>
          <p:cNvPr id="621" name="Google Shape;621;p40"/>
          <p:cNvSpPr/>
          <p:nvPr/>
        </p:nvSpPr>
        <p:spPr>
          <a:xfrm>
            <a:off x="1716625" y="227900"/>
            <a:ext cx="7174800" cy="469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22" name="Google Shape;622;p40"/>
          <p:cNvSpPr txBox="1"/>
          <p:nvPr/>
        </p:nvSpPr>
        <p:spPr>
          <a:xfrm>
            <a:off x="1852450" y="362100"/>
            <a:ext cx="57951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6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12294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Types of Tumors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23" name="Google Shape;62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419" y="-76212"/>
            <a:ext cx="155911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45812" y="1318550"/>
            <a:ext cx="6068825" cy="340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Google Shape;1050;p76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051" name="Google Shape;1051;p7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52" name="Google Shape;1052;p76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053" name="Google Shape;1053;p76"/>
          <p:cNvSpPr txBox="1"/>
          <p:nvPr/>
        </p:nvSpPr>
        <p:spPr>
          <a:xfrm>
            <a:off x="414200" y="167575"/>
            <a:ext cx="78834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Analysis using AdaBoost Model after hyperparameter tuning </a:t>
            </a:r>
            <a:r>
              <a:rPr b="1"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without SMOTE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4" name="Google Shape;1054;p76"/>
          <p:cNvSpPr txBox="1"/>
          <p:nvPr/>
        </p:nvSpPr>
        <p:spPr>
          <a:xfrm>
            <a:off x="1125450" y="4337325"/>
            <a:ext cx="6893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Outcome: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Improved accuracy to </a:t>
            </a:r>
            <a:r>
              <a:rPr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98%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, with excellent precision and recall.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055" name="Google Shape;1055;p76"/>
          <p:cNvGrpSpPr/>
          <p:nvPr/>
        </p:nvGrpSpPr>
        <p:grpSpPr>
          <a:xfrm>
            <a:off x="365875" y="1598525"/>
            <a:ext cx="4451400" cy="2012700"/>
            <a:chOff x="257700" y="952025"/>
            <a:chExt cx="4451400" cy="2012700"/>
          </a:xfrm>
        </p:grpSpPr>
        <p:sp>
          <p:nvSpPr>
            <p:cNvPr id="1056" name="Google Shape;1056;p76"/>
            <p:cNvSpPr/>
            <p:nvPr/>
          </p:nvSpPr>
          <p:spPr>
            <a:xfrm>
              <a:off x="257700" y="952025"/>
              <a:ext cx="4451400" cy="2012700"/>
            </a:xfrm>
            <a:prstGeom prst="rect">
              <a:avLst/>
            </a:prstGeom>
            <a:noFill/>
            <a:ln cap="flat" cmpd="sng" w="19050">
              <a:solidFill>
                <a:srgbClr val="21212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1057" name="Google Shape;1057;p7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5400" y="1035325"/>
              <a:ext cx="4323750" cy="18859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58" name="Google Shape;1058;p76"/>
          <p:cNvPicPr preferRelativeResize="0"/>
          <p:nvPr/>
        </p:nvPicPr>
        <p:blipFill rotWithShape="1">
          <a:blip r:embed="rId5">
            <a:alphaModFix/>
          </a:blip>
          <a:srcRect b="0" l="0" r="4324" t="0"/>
          <a:stretch/>
        </p:blipFill>
        <p:spPr>
          <a:xfrm>
            <a:off x="4966325" y="1195675"/>
            <a:ext cx="3918775" cy="3123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Google Shape;1063;p77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064" name="Google Shape;1064;p7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5" name="Google Shape;1065;p77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1066" name="Google Shape;1066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1975" y="1165924"/>
            <a:ext cx="3917626" cy="2822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7" name="Google Shape;1067;p77"/>
          <p:cNvSpPr txBox="1"/>
          <p:nvPr/>
        </p:nvSpPr>
        <p:spPr>
          <a:xfrm>
            <a:off x="56550" y="129775"/>
            <a:ext cx="85500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Analysis using AdaBoost Model after hyperparameter tuning </a:t>
            </a:r>
            <a:r>
              <a:rPr b="1"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SMOTE</a:t>
            </a:r>
            <a:endParaRPr b="1"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8" name="Google Shape;1068;p77"/>
          <p:cNvSpPr txBox="1"/>
          <p:nvPr/>
        </p:nvSpPr>
        <p:spPr>
          <a:xfrm>
            <a:off x="353550" y="3250525"/>
            <a:ext cx="45483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Outcome: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Improved accuracy to </a:t>
            </a:r>
            <a:r>
              <a:rPr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99%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, with excellent precision and recall.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9" name="Google Shape;1069;p77"/>
          <p:cNvSpPr txBox="1"/>
          <p:nvPr/>
        </p:nvSpPr>
        <p:spPr>
          <a:xfrm>
            <a:off x="366150" y="3951925"/>
            <a:ext cx="84117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Final Model Choice:</a:t>
            </a:r>
            <a:endParaRPr b="1"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AdaBoost with SMOTE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 is chosen as the final model due to its excellent performance on both balanced and imbalanced datasets, aided by hyperparameter tuning.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070" name="Google Shape;1070;p77"/>
          <p:cNvGrpSpPr/>
          <p:nvPr/>
        </p:nvGrpSpPr>
        <p:grpSpPr>
          <a:xfrm>
            <a:off x="353550" y="1273150"/>
            <a:ext cx="4266875" cy="1916400"/>
            <a:chOff x="353550" y="1196950"/>
            <a:chExt cx="4266875" cy="1916400"/>
          </a:xfrm>
        </p:grpSpPr>
        <p:pic>
          <p:nvPicPr>
            <p:cNvPr id="1071" name="Google Shape;1071;p7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04575" y="1278700"/>
              <a:ext cx="4215850" cy="1834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72" name="Google Shape;1072;p77"/>
            <p:cNvSpPr/>
            <p:nvPr/>
          </p:nvSpPr>
          <p:spPr>
            <a:xfrm>
              <a:off x="353550" y="1196950"/>
              <a:ext cx="4215900" cy="1916400"/>
            </a:xfrm>
            <a:prstGeom prst="rect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7" name="Google Shape;1077;p78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078" name="Google Shape;1078;p7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79" name="Google Shape;1079;p78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080" name="Google Shape;1080;p78"/>
          <p:cNvSpPr txBox="1"/>
          <p:nvPr/>
        </p:nvSpPr>
        <p:spPr>
          <a:xfrm>
            <a:off x="2340450" y="4350750"/>
            <a:ext cx="44631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Cut off of .03 is used for Variable selection </a:t>
            </a:r>
            <a:endParaRPr sz="1750">
              <a:solidFill>
                <a:srgbClr val="42424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42424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</a:t>
            </a:r>
            <a:r>
              <a:rPr b="1"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Smote</a:t>
            </a:r>
            <a:endParaRPr b="1" sz="175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081" name="Google Shape;1081;p78"/>
          <p:cNvGrpSpPr/>
          <p:nvPr/>
        </p:nvGrpSpPr>
        <p:grpSpPr>
          <a:xfrm>
            <a:off x="304793" y="228590"/>
            <a:ext cx="8475075" cy="4024468"/>
            <a:chOff x="152400" y="228600"/>
            <a:chExt cx="8723701" cy="4120475"/>
          </a:xfrm>
        </p:grpSpPr>
        <p:pic>
          <p:nvPicPr>
            <p:cNvPr id="1082" name="Google Shape;1082;p7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28600" y="228600"/>
              <a:ext cx="8647501" cy="4120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3" name="Google Shape;1083;p78"/>
            <p:cNvSpPr/>
            <p:nvPr/>
          </p:nvSpPr>
          <p:spPr>
            <a:xfrm>
              <a:off x="152400" y="289025"/>
              <a:ext cx="1941000" cy="1642200"/>
            </a:xfrm>
            <a:prstGeom prst="frame">
              <a:avLst>
                <a:gd fmla="val 12500" name="adj1"/>
              </a:avLst>
            </a:prstGeom>
            <a:solidFill>
              <a:srgbClr val="8DD8D3"/>
            </a:solidFill>
            <a:ln cap="flat" cmpd="sng" w="9525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cxnSp>
          <p:nvCxnSpPr>
            <p:cNvPr id="1084" name="Google Shape;1084;p78"/>
            <p:cNvCxnSpPr/>
            <p:nvPr/>
          </p:nvCxnSpPr>
          <p:spPr>
            <a:xfrm>
              <a:off x="5177575" y="1889150"/>
              <a:ext cx="21300" cy="20871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cxnSp>
          <p:nvCxnSpPr>
            <p:cNvPr id="1085" name="Google Shape;1085;p78"/>
            <p:cNvCxnSpPr/>
            <p:nvPr/>
          </p:nvCxnSpPr>
          <p:spPr>
            <a:xfrm>
              <a:off x="6008200" y="1548400"/>
              <a:ext cx="21300" cy="23640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cxnSp>
          <p:nvCxnSpPr>
            <p:cNvPr id="1086" name="Google Shape;1086;p78"/>
            <p:cNvCxnSpPr/>
            <p:nvPr/>
          </p:nvCxnSpPr>
          <p:spPr>
            <a:xfrm>
              <a:off x="6803550" y="1169400"/>
              <a:ext cx="42600" cy="28047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cxnSp>
          <p:nvCxnSpPr>
            <p:cNvPr id="1087" name="Google Shape;1087;p78"/>
            <p:cNvCxnSpPr/>
            <p:nvPr/>
          </p:nvCxnSpPr>
          <p:spPr>
            <a:xfrm>
              <a:off x="7620200" y="1047175"/>
              <a:ext cx="38700" cy="29079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cxnSp>
          <p:nvCxnSpPr>
            <p:cNvPr id="1088" name="Google Shape;1088;p78"/>
            <p:cNvCxnSpPr/>
            <p:nvPr/>
          </p:nvCxnSpPr>
          <p:spPr>
            <a:xfrm>
              <a:off x="8450825" y="933325"/>
              <a:ext cx="27900" cy="30111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3" name="Google Shape;1093;p79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094" name="Google Shape;1094;p7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5" name="Google Shape;1095;p79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096" name="Google Shape;1096;p79"/>
          <p:cNvSpPr txBox="1"/>
          <p:nvPr/>
        </p:nvSpPr>
        <p:spPr>
          <a:xfrm>
            <a:off x="2421150" y="4349650"/>
            <a:ext cx="43017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Cut off of .03 is used for Variable selection </a:t>
            </a:r>
            <a:endParaRPr sz="1750">
              <a:solidFill>
                <a:srgbClr val="42424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42424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</a:t>
            </a:r>
            <a:r>
              <a:rPr b="1" lang="en" sz="175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without Smote</a:t>
            </a:r>
            <a:endParaRPr b="1" sz="175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097" name="Google Shape;1097;p79"/>
          <p:cNvGrpSpPr/>
          <p:nvPr/>
        </p:nvGrpSpPr>
        <p:grpSpPr>
          <a:xfrm>
            <a:off x="380987" y="217200"/>
            <a:ext cx="8214590" cy="4014576"/>
            <a:chOff x="380987" y="217200"/>
            <a:chExt cx="8214590" cy="4014576"/>
          </a:xfrm>
        </p:grpSpPr>
        <p:grpSp>
          <p:nvGrpSpPr>
            <p:cNvPr id="1098" name="Google Shape;1098;p79"/>
            <p:cNvGrpSpPr/>
            <p:nvPr/>
          </p:nvGrpSpPr>
          <p:grpSpPr>
            <a:xfrm>
              <a:off x="380987" y="217200"/>
              <a:ext cx="8214590" cy="4014576"/>
              <a:chOff x="304795" y="217200"/>
              <a:chExt cx="7982304" cy="4014576"/>
            </a:xfrm>
          </p:grpSpPr>
          <p:pic>
            <p:nvPicPr>
              <p:cNvPr id="1099" name="Google Shape;1099;p7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5838" t="0"/>
              <a:stretch/>
            </p:blipFill>
            <p:spPr>
              <a:xfrm>
                <a:off x="393275" y="217200"/>
                <a:ext cx="7893825" cy="401457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00" name="Google Shape;1100;p79"/>
              <p:cNvSpPr/>
              <p:nvPr/>
            </p:nvSpPr>
            <p:spPr>
              <a:xfrm>
                <a:off x="304795" y="275010"/>
                <a:ext cx="2037600" cy="2151900"/>
              </a:xfrm>
              <a:prstGeom prst="frame">
                <a:avLst>
                  <a:gd fmla="val 12500" name="adj1"/>
                </a:avLst>
              </a:prstGeom>
              <a:solidFill>
                <a:srgbClr val="8DD8D3"/>
              </a:solidFill>
              <a:ln cap="flat" cmpd="sng" w="9525">
                <a:solidFill>
                  <a:srgbClr val="42424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</p:grpSp>
        <p:cxnSp>
          <p:nvCxnSpPr>
            <p:cNvPr id="1101" name="Google Shape;1101;p79"/>
            <p:cNvCxnSpPr/>
            <p:nvPr/>
          </p:nvCxnSpPr>
          <p:spPr>
            <a:xfrm>
              <a:off x="4795926" y="2180574"/>
              <a:ext cx="9000" cy="17640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cxnSp>
          <p:nvCxnSpPr>
            <p:cNvPr id="1102" name="Google Shape;1102;p79"/>
            <p:cNvCxnSpPr/>
            <p:nvPr/>
          </p:nvCxnSpPr>
          <p:spPr>
            <a:xfrm>
              <a:off x="5317876" y="1630124"/>
              <a:ext cx="19500" cy="23142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cxnSp>
          <p:nvCxnSpPr>
            <p:cNvPr id="1103" name="Google Shape;1103;p79"/>
            <p:cNvCxnSpPr/>
            <p:nvPr/>
          </p:nvCxnSpPr>
          <p:spPr>
            <a:xfrm>
              <a:off x="6854626" y="1313974"/>
              <a:ext cx="5400" cy="26304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cxnSp>
          <p:nvCxnSpPr>
            <p:cNvPr id="1104" name="Google Shape;1104;p79"/>
            <p:cNvCxnSpPr/>
            <p:nvPr/>
          </p:nvCxnSpPr>
          <p:spPr>
            <a:xfrm>
              <a:off x="7379751" y="976524"/>
              <a:ext cx="34200" cy="29679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cxnSp>
          <p:nvCxnSpPr>
            <p:cNvPr id="1105" name="Google Shape;1105;p79"/>
            <p:cNvCxnSpPr/>
            <p:nvPr/>
          </p:nvCxnSpPr>
          <p:spPr>
            <a:xfrm>
              <a:off x="8139151" y="649699"/>
              <a:ext cx="30900" cy="32946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cxnSp>
          <p:nvCxnSpPr>
            <p:cNvPr id="1106" name="Google Shape;1106;p79"/>
            <p:cNvCxnSpPr/>
            <p:nvPr/>
          </p:nvCxnSpPr>
          <p:spPr>
            <a:xfrm flipH="1">
              <a:off x="6348963" y="1402474"/>
              <a:ext cx="6900" cy="25419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07" name="Google Shape;1107;p79"/>
          <p:cNvCxnSpPr/>
          <p:nvPr/>
        </p:nvCxnSpPr>
        <p:spPr>
          <a:xfrm>
            <a:off x="5065451" y="1843124"/>
            <a:ext cx="5700" cy="2143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108" name="Google Shape;1108;p79"/>
          <p:cNvCxnSpPr/>
          <p:nvPr/>
        </p:nvCxnSpPr>
        <p:spPr>
          <a:xfrm>
            <a:off x="7124151" y="1200149"/>
            <a:ext cx="12900" cy="2744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lg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3" name="Google Shape;1113;p80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114" name="Google Shape;1114;p8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15" name="Google Shape;1115;p80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grpSp>
        <p:nvGrpSpPr>
          <p:cNvPr id="1116" name="Google Shape;1116;p80"/>
          <p:cNvGrpSpPr/>
          <p:nvPr/>
        </p:nvGrpSpPr>
        <p:grpSpPr>
          <a:xfrm>
            <a:off x="306073" y="1091805"/>
            <a:ext cx="4320992" cy="2598885"/>
            <a:chOff x="89775" y="956875"/>
            <a:chExt cx="4427700" cy="2689800"/>
          </a:xfrm>
        </p:grpSpPr>
        <p:sp>
          <p:nvSpPr>
            <p:cNvPr id="1117" name="Google Shape;1117;p80"/>
            <p:cNvSpPr/>
            <p:nvPr/>
          </p:nvSpPr>
          <p:spPr>
            <a:xfrm>
              <a:off x="89775" y="956875"/>
              <a:ext cx="4427700" cy="2689800"/>
            </a:xfrm>
            <a:prstGeom prst="bevel">
              <a:avLst>
                <a:gd fmla="val 12500" name="adj"/>
              </a:avLst>
            </a:prstGeom>
            <a:solidFill>
              <a:srgbClr val="8DD8D3"/>
            </a:solidFill>
            <a:ln cap="flat" cmpd="sng" w="9525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1118" name="Google Shape;1118;p8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0771" y="1204218"/>
              <a:ext cx="4025720" cy="21951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19" name="Google Shape;1119;p80"/>
          <p:cNvGrpSpPr/>
          <p:nvPr/>
        </p:nvGrpSpPr>
        <p:grpSpPr>
          <a:xfrm>
            <a:off x="4687725" y="1209250"/>
            <a:ext cx="4099800" cy="2364000"/>
            <a:chOff x="4687725" y="1133050"/>
            <a:chExt cx="4099800" cy="2364000"/>
          </a:xfrm>
        </p:grpSpPr>
        <p:sp>
          <p:nvSpPr>
            <p:cNvPr id="1120" name="Google Shape;1120;p80"/>
            <p:cNvSpPr/>
            <p:nvPr/>
          </p:nvSpPr>
          <p:spPr>
            <a:xfrm>
              <a:off x="4687725" y="1133050"/>
              <a:ext cx="4099800" cy="2364000"/>
            </a:xfrm>
            <a:prstGeom prst="rect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1121" name="Google Shape;1121;p80"/>
            <p:cNvPicPr preferRelativeResize="0"/>
            <p:nvPr/>
          </p:nvPicPr>
          <p:blipFill rotWithShape="1">
            <a:blip r:embed="rId5">
              <a:alphaModFix/>
            </a:blip>
            <a:srcRect b="3577" l="0" r="2210" t="0"/>
            <a:stretch/>
          </p:blipFill>
          <p:spPr>
            <a:xfrm>
              <a:off x="4775950" y="1150350"/>
              <a:ext cx="3967400" cy="2302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22" name="Google Shape;1122;p80"/>
          <p:cNvSpPr txBox="1"/>
          <p:nvPr/>
        </p:nvSpPr>
        <p:spPr>
          <a:xfrm>
            <a:off x="1354500" y="253175"/>
            <a:ext cx="64350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models are recreated using the importance features and the hyper parameter tuning is also done</a:t>
            </a:r>
            <a:endParaRPr b="1" sz="1750">
              <a:solidFill>
                <a:srgbClr val="42424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3" name="Google Shape;1123;p80"/>
          <p:cNvSpPr txBox="1"/>
          <p:nvPr/>
        </p:nvSpPr>
        <p:spPr>
          <a:xfrm>
            <a:off x="1464450" y="4116875"/>
            <a:ext cx="6215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Selected Models is loaded into Pickle Files, which will be accessed by the Streamlit App Later</a:t>
            </a:r>
            <a:endParaRPr sz="1750">
              <a:solidFill>
                <a:srgbClr val="42424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8" name="Google Shape;1128;p81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129" name="Google Shape;1129;p8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0" name="Google Shape;1130;p81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131" name="Google Shape;1131;p81"/>
          <p:cNvSpPr txBox="1"/>
          <p:nvPr>
            <p:ph type="title"/>
          </p:nvPr>
        </p:nvSpPr>
        <p:spPr>
          <a:xfrm>
            <a:off x="999000" y="283075"/>
            <a:ext cx="7408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Times New Roman"/>
                <a:ea typeface="Times New Roman"/>
                <a:cs typeface="Times New Roman"/>
                <a:sym typeface="Times New Roman"/>
              </a:rPr>
              <a:t>Streamlit Application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-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AI BREAST CANCER DIAGNOSTIC ASSISTANT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2" name="Google Shape;1132;p81"/>
          <p:cNvSpPr txBox="1"/>
          <p:nvPr/>
        </p:nvSpPr>
        <p:spPr>
          <a:xfrm>
            <a:off x="510600" y="1574700"/>
            <a:ext cx="8122800" cy="25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AI Breast Cancer Diagnostic Assistant is a powerful tool designed to aid in the diagnosis of breast cancer using patient input features. </a:t>
            </a:r>
            <a:endParaRPr sz="175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Utilizing the AdaBoost algorithm, the model achieves an impressive accuracy of 96.28% based on 215 samples. </a:t>
            </a:r>
            <a:endParaRPr sz="175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5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tool enables healthcare professionals to make accurate and timely diagnostic decisions, significantly enhancing clinical efficiency and patient care.</a:t>
            </a:r>
            <a:endParaRPr sz="175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7" name="Google Shape;1137;p82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138" name="Google Shape;1138;p8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9" name="Google Shape;1139;p82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1140" name="Google Shape;1140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763" y="1463250"/>
            <a:ext cx="7572474" cy="3088149"/>
          </a:xfrm>
          <a:prstGeom prst="rect">
            <a:avLst/>
          </a:prstGeom>
          <a:noFill/>
          <a:ln>
            <a:noFill/>
          </a:ln>
        </p:spPr>
      </p:pic>
      <p:sp>
        <p:nvSpPr>
          <p:cNvPr id="1141" name="Google Shape;1141;p82"/>
          <p:cNvSpPr txBox="1"/>
          <p:nvPr>
            <p:ph type="title"/>
          </p:nvPr>
        </p:nvSpPr>
        <p:spPr>
          <a:xfrm>
            <a:off x="1036125" y="301050"/>
            <a:ext cx="7408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Times New Roman"/>
                <a:ea typeface="Times New Roman"/>
                <a:cs typeface="Times New Roman"/>
                <a:sym typeface="Times New Roman"/>
              </a:rPr>
              <a:t>Streamlit Application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-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AI BREAST CANCER DIAGNOSTIC ASSISTANT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" name="Google Shape;1146;p83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147" name="Google Shape;1147;p8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8" name="Google Shape;1148;p83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149" name="Google Shape;1149;p83"/>
          <p:cNvSpPr txBox="1"/>
          <p:nvPr/>
        </p:nvSpPr>
        <p:spPr>
          <a:xfrm>
            <a:off x="514650" y="1184538"/>
            <a:ext cx="8114700" cy="27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diagnostic prediction dashboard that evaluates various input features provided by the user, such as texture, concave points, area, and smoothness. </a:t>
            </a:r>
            <a:endParaRPr sz="175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Based on the analysis, the prediction outcome is shown as Benign with a 67.9% confidence level, categorized under "Moderate Confidence Prediction." </a:t>
            </a:r>
            <a:endParaRPr sz="175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probability distribution chart illustrates the confidence split, with 67.9% indicating benign and 32.1% malignant, and it suggests additional testing for confirmation. </a:t>
            </a:r>
            <a:endParaRPr sz="175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5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dashboard effectively visualizes data to support decision-making.</a:t>
            </a:r>
            <a:endParaRPr b="1" sz="175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0" name="Google Shape;1150;p83"/>
          <p:cNvSpPr txBox="1"/>
          <p:nvPr/>
        </p:nvSpPr>
        <p:spPr>
          <a:xfrm>
            <a:off x="308825" y="447275"/>
            <a:ext cx="4666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Streamlit Application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5" name="Google Shape;1155;p84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156" name="Google Shape;1156;p8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7" name="Google Shape;1157;p84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1158" name="Google Shape;1158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163" y="1119225"/>
            <a:ext cx="7925674" cy="336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9" name="Google Shape;1159;p84"/>
          <p:cNvSpPr txBox="1"/>
          <p:nvPr/>
        </p:nvSpPr>
        <p:spPr>
          <a:xfrm>
            <a:off x="276875" y="351425"/>
            <a:ext cx="3771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Stream</a:t>
            </a:r>
            <a:r>
              <a:rPr b="1" lang="en" sz="2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b="1" lang="en" sz="2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Application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4" name="Google Shape;1164;p85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165" name="Google Shape;1165;p8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6" name="Google Shape;1166;p85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167" name="Google Shape;1167;p85"/>
          <p:cNvSpPr txBox="1"/>
          <p:nvPr/>
        </p:nvSpPr>
        <p:spPr>
          <a:xfrm>
            <a:off x="776850" y="3070800"/>
            <a:ext cx="75903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PERFORMANCE ANALYSIS</a:t>
            </a:r>
            <a:endParaRPr b="1" sz="34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68" name="Google Shape;1168;p85"/>
          <p:cNvPicPr preferRelativeResize="0"/>
          <p:nvPr/>
        </p:nvPicPr>
        <p:blipFill rotWithShape="1">
          <a:blip r:embed="rId4">
            <a:alphaModFix/>
          </a:blip>
          <a:srcRect b="32385" l="7254" r="7891" t="16169"/>
          <a:stretch/>
        </p:blipFill>
        <p:spPr>
          <a:xfrm>
            <a:off x="2914125" y="989747"/>
            <a:ext cx="3315750" cy="201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" name="Google Shape;629;p41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630" name="Google Shape;630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1" name="Google Shape;631;p41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632" name="Google Shape;632;p41"/>
          <p:cNvSpPr txBox="1"/>
          <p:nvPr/>
        </p:nvSpPr>
        <p:spPr>
          <a:xfrm>
            <a:off x="1029300" y="491950"/>
            <a:ext cx="70854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2632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early detection of </a:t>
            </a:r>
            <a:br>
              <a:rPr b="1" lang="en" sz="3400">
                <a:solidFill>
                  <a:srgbClr val="2632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" sz="3400">
                <a:solidFill>
                  <a:srgbClr val="2632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Breast Cancer is important?</a:t>
            </a:r>
            <a:endParaRPr b="1" sz="3400">
              <a:solidFill>
                <a:srgbClr val="2632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3" name="Google Shape;633;p41"/>
          <p:cNvSpPr txBox="1"/>
          <p:nvPr/>
        </p:nvSpPr>
        <p:spPr>
          <a:xfrm>
            <a:off x="2056400" y="2027575"/>
            <a:ext cx="2780400" cy="20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50"/>
              <a:buFont typeface="Times New Roman"/>
              <a:buAutoNum type="arabicPeriod"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Higher Survival Rates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50"/>
              <a:buFont typeface="Times New Roman"/>
              <a:buAutoNum type="arabicPeriod"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Treatment Options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50"/>
              <a:buFont typeface="Times New Roman"/>
              <a:buAutoNum type="arabicPeriod"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Prevention of Spread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50"/>
              <a:buFont typeface="Times New Roman"/>
              <a:buAutoNum type="arabicPeriod"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Better Prognosis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50"/>
              <a:buFont typeface="Times New Roman"/>
              <a:buAutoNum type="arabicPeriod"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Cost-Effective</a:t>
            </a:r>
            <a:endParaRPr sz="1750">
              <a:solidFill>
                <a:srgbClr val="2632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34" name="Google Shape;634;p41"/>
          <p:cNvPicPr preferRelativeResize="0"/>
          <p:nvPr/>
        </p:nvPicPr>
        <p:blipFill rotWithShape="1">
          <a:blip r:embed="rId4">
            <a:alphaModFix/>
          </a:blip>
          <a:srcRect b="14994" l="25969" r="24462" t="16063"/>
          <a:stretch/>
        </p:blipFill>
        <p:spPr>
          <a:xfrm>
            <a:off x="6042500" y="1793300"/>
            <a:ext cx="1927501" cy="296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3" name="Google Shape;1173;p86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174" name="Google Shape;1174;p8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5" name="Google Shape;1175;p86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1176" name="Google Shape;1176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288" y="1110450"/>
            <a:ext cx="8449424" cy="346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7" name="Google Shape;1177;p86"/>
          <p:cNvSpPr txBox="1"/>
          <p:nvPr/>
        </p:nvSpPr>
        <p:spPr>
          <a:xfrm>
            <a:off x="3331500" y="404075"/>
            <a:ext cx="24810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5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ROC CURVE</a:t>
            </a:r>
            <a:endParaRPr b="1" sz="25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2" name="Google Shape;1182;p87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183" name="Google Shape;1183;p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4" name="Google Shape;1184;p87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185" name="Google Shape;1185;p87"/>
          <p:cNvSpPr txBox="1"/>
          <p:nvPr>
            <p:ph type="title"/>
          </p:nvPr>
        </p:nvSpPr>
        <p:spPr>
          <a:xfrm>
            <a:off x="2688300" y="374950"/>
            <a:ext cx="3767400" cy="5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PRECISION-RECALL</a:t>
            </a:r>
            <a:endParaRPr sz="25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6" name="Google Shape;1186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975" y="1123625"/>
            <a:ext cx="8412051" cy="35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1" name="Google Shape;1191;p88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192" name="Google Shape;1192;p8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3" name="Google Shape;1193;p88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194" name="Google Shape;1194;p88"/>
          <p:cNvSpPr txBox="1"/>
          <p:nvPr>
            <p:ph type="title"/>
          </p:nvPr>
        </p:nvSpPr>
        <p:spPr>
          <a:xfrm>
            <a:off x="2645700" y="374950"/>
            <a:ext cx="3852600" cy="5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CONFUSION MATRIX</a:t>
            </a:r>
            <a:endParaRPr sz="25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95" name="Google Shape;1195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938" y="1035625"/>
            <a:ext cx="8410125" cy="360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0" name="Google Shape;1200;p89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201" name="Google Shape;1201;p8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02" name="Google Shape;1202;p89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203" name="Google Shape;1203;p89"/>
          <p:cNvSpPr txBox="1"/>
          <p:nvPr>
            <p:ph type="title"/>
          </p:nvPr>
        </p:nvSpPr>
        <p:spPr>
          <a:xfrm>
            <a:off x="2262450" y="374950"/>
            <a:ext cx="46191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CLASSIFICATION REPORT</a:t>
            </a:r>
            <a:endParaRPr sz="2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04" name="Google Shape;1204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513" y="1058275"/>
            <a:ext cx="8388976" cy="360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9" name="Google Shape;1209;p90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210" name="Google Shape;1210;p9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1" name="Google Shape;1211;p90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1212" name="Google Shape;1212;p90"/>
          <p:cNvPicPr preferRelativeResize="0"/>
          <p:nvPr/>
        </p:nvPicPr>
        <p:blipFill rotWithShape="1">
          <a:blip r:embed="rId4">
            <a:alphaModFix/>
          </a:blip>
          <a:srcRect b="-1173" l="0" r="3521" t="0"/>
          <a:stretch/>
        </p:blipFill>
        <p:spPr>
          <a:xfrm>
            <a:off x="308088" y="730675"/>
            <a:ext cx="8527824" cy="368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7" name="Google Shape;1217;p91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218" name="Google Shape;1218;p9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9" name="Google Shape;1219;p91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1220" name="Google Shape;1220;p91"/>
          <p:cNvSpPr txBox="1"/>
          <p:nvPr/>
        </p:nvSpPr>
        <p:spPr>
          <a:xfrm>
            <a:off x="2893500" y="234825"/>
            <a:ext cx="33570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</a:t>
            </a:r>
            <a:endParaRPr b="1" sz="35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21" name="Google Shape;1221;p91"/>
          <p:cNvPicPr preferRelativeResize="0"/>
          <p:nvPr/>
        </p:nvPicPr>
        <p:blipFill rotWithShape="1">
          <a:blip r:embed="rId4">
            <a:alphaModFix/>
          </a:blip>
          <a:srcRect b="17587" l="17510" r="17223" t="17150"/>
          <a:stretch/>
        </p:blipFill>
        <p:spPr>
          <a:xfrm>
            <a:off x="4882525" y="1145550"/>
            <a:ext cx="3357000" cy="33565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22" name="Google Shape;1222;p91"/>
          <p:cNvGrpSpPr/>
          <p:nvPr/>
        </p:nvGrpSpPr>
        <p:grpSpPr>
          <a:xfrm>
            <a:off x="986100" y="1324750"/>
            <a:ext cx="3594300" cy="3241250"/>
            <a:chOff x="528900" y="1324750"/>
            <a:chExt cx="3594300" cy="3241250"/>
          </a:xfrm>
        </p:grpSpPr>
        <p:grpSp>
          <p:nvGrpSpPr>
            <p:cNvPr id="1223" name="Google Shape;1223;p91"/>
            <p:cNvGrpSpPr/>
            <p:nvPr/>
          </p:nvGrpSpPr>
          <p:grpSpPr>
            <a:xfrm>
              <a:off x="528900" y="1324750"/>
              <a:ext cx="575050" cy="3241250"/>
              <a:chOff x="300300" y="1324750"/>
              <a:chExt cx="575050" cy="3241250"/>
            </a:xfrm>
          </p:grpSpPr>
          <p:pic>
            <p:nvPicPr>
              <p:cNvPr id="1224" name="Google Shape;1224;p91"/>
              <p:cNvPicPr preferRelativeResize="0"/>
              <p:nvPr/>
            </p:nvPicPr>
            <p:blipFill rotWithShape="1">
              <a:blip r:embed="rId5">
                <a:alphaModFix/>
              </a:blip>
              <a:srcRect b="11352" l="10875" r="10316" t="26408"/>
              <a:stretch/>
            </p:blipFill>
            <p:spPr>
              <a:xfrm>
                <a:off x="300300" y="1324750"/>
                <a:ext cx="575050" cy="5822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25" name="Google Shape;1225;p91"/>
              <p:cNvPicPr preferRelativeResize="0"/>
              <p:nvPr/>
            </p:nvPicPr>
            <p:blipFill rotWithShape="1">
              <a:blip r:embed="rId5">
                <a:alphaModFix/>
              </a:blip>
              <a:srcRect b="11352" l="10875" r="10316" t="26408"/>
              <a:stretch/>
            </p:blipFill>
            <p:spPr>
              <a:xfrm>
                <a:off x="300300" y="1989500"/>
                <a:ext cx="575050" cy="5822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26" name="Google Shape;1226;p91"/>
              <p:cNvPicPr preferRelativeResize="0"/>
              <p:nvPr/>
            </p:nvPicPr>
            <p:blipFill rotWithShape="1">
              <a:blip r:embed="rId5">
                <a:alphaModFix/>
              </a:blip>
              <a:srcRect b="11352" l="10875" r="10316" t="26408"/>
              <a:stretch/>
            </p:blipFill>
            <p:spPr>
              <a:xfrm>
                <a:off x="300300" y="2654250"/>
                <a:ext cx="575050" cy="5822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27" name="Google Shape;1227;p91"/>
              <p:cNvPicPr preferRelativeResize="0"/>
              <p:nvPr/>
            </p:nvPicPr>
            <p:blipFill rotWithShape="1">
              <a:blip r:embed="rId5">
                <a:alphaModFix/>
              </a:blip>
              <a:srcRect b="11352" l="10875" r="10316" t="26408"/>
              <a:stretch/>
            </p:blipFill>
            <p:spPr>
              <a:xfrm>
                <a:off x="300300" y="3319000"/>
                <a:ext cx="575050" cy="5822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28" name="Google Shape;1228;p91"/>
              <p:cNvPicPr preferRelativeResize="0"/>
              <p:nvPr/>
            </p:nvPicPr>
            <p:blipFill rotWithShape="1">
              <a:blip r:embed="rId5">
                <a:alphaModFix/>
              </a:blip>
              <a:srcRect b="11352" l="10875" r="10316" t="26408"/>
              <a:stretch/>
            </p:blipFill>
            <p:spPr>
              <a:xfrm>
                <a:off x="300300" y="3983750"/>
                <a:ext cx="575050" cy="5822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229" name="Google Shape;1229;p91"/>
            <p:cNvSpPr txBox="1"/>
            <p:nvPr/>
          </p:nvSpPr>
          <p:spPr>
            <a:xfrm>
              <a:off x="1215000" y="1324775"/>
              <a:ext cx="2908200" cy="3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1F1F1F"/>
                  </a:solidFill>
                  <a:highlight>
                    <a:srgbClr val="FFFFFF"/>
                  </a:highlight>
                  <a:latin typeface="Times New Roman"/>
                  <a:ea typeface="Times New Roman"/>
                  <a:cs typeface="Times New Roman"/>
                  <a:sym typeface="Times New Roman"/>
                </a:rPr>
                <a:t>Joseph Boban</a:t>
              </a:r>
              <a:endParaRPr sz="2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1F1F1F"/>
                  </a:solidFill>
                  <a:highlight>
                    <a:srgbClr val="FFFFFF"/>
                  </a:highlight>
                  <a:latin typeface="Times New Roman"/>
                  <a:ea typeface="Times New Roman"/>
                  <a:cs typeface="Times New Roman"/>
                  <a:sym typeface="Times New Roman"/>
                </a:rPr>
                <a:t>Naveen S</a:t>
              </a:r>
              <a:endParaRPr sz="2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1F1F1F"/>
                  </a:solidFill>
                  <a:highlight>
                    <a:srgbClr val="FFFFFF"/>
                  </a:highlight>
                  <a:latin typeface="Times New Roman"/>
                  <a:ea typeface="Times New Roman"/>
                  <a:cs typeface="Times New Roman"/>
                  <a:sym typeface="Times New Roman"/>
                </a:rPr>
                <a:t>Gayathri R</a:t>
              </a:r>
              <a:endParaRPr sz="2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1F1F1F"/>
                  </a:solidFill>
                  <a:highlight>
                    <a:srgbClr val="FFFFFF"/>
                  </a:highlight>
                  <a:latin typeface="Times New Roman"/>
                  <a:ea typeface="Times New Roman"/>
                  <a:cs typeface="Times New Roman"/>
                  <a:sym typeface="Times New Roman"/>
                </a:rPr>
                <a:t>Krishna Raja Sree B</a:t>
              </a:r>
              <a:endParaRPr sz="2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1F1F1F"/>
                  </a:solidFill>
                  <a:highlight>
                    <a:srgbClr val="FFFFFF"/>
                  </a:highlight>
                  <a:latin typeface="Times New Roman"/>
                  <a:ea typeface="Times New Roman"/>
                  <a:cs typeface="Times New Roman"/>
                  <a:sym typeface="Times New Roman"/>
                </a:rPr>
                <a:t>Shaik Ayesha Parveen</a:t>
              </a:r>
              <a:endParaRPr sz="2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4" name="Google Shape;1234;p92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1235" name="Google Shape;1235;p9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36" name="Google Shape;1236;p92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1237" name="Google Shape;1237;p92"/>
          <p:cNvPicPr preferRelativeResize="0"/>
          <p:nvPr/>
        </p:nvPicPr>
        <p:blipFill rotWithShape="1">
          <a:blip r:embed="rId4">
            <a:alphaModFix/>
          </a:blip>
          <a:srcRect b="16317" l="0" r="0" t="0"/>
          <a:stretch/>
        </p:blipFill>
        <p:spPr>
          <a:xfrm>
            <a:off x="1332763" y="538825"/>
            <a:ext cx="6478476" cy="40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8" name="Google Shape;1238;p92"/>
          <p:cNvSpPr txBox="1"/>
          <p:nvPr/>
        </p:nvSpPr>
        <p:spPr>
          <a:xfrm>
            <a:off x="7259625" y="4217575"/>
            <a:ext cx="15918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- 1</a:t>
            </a:r>
            <a:endParaRPr b="1" sz="3000">
              <a:solidFill>
                <a:srgbClr val="21212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Google Shape;639;p42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640" name="Google Shape;640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1" name="Google Shape;641;p42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642" name="Google Shape;642;p42"/>
          <p:cNvSpPr txBox="1"/>
          <p:nvPr>
            <p:ph idx="1" type="body"/>
          </p:nvPr>
        </p:nvSpPr>
        <p:spPr>
          <a:xfrm>
            <a:off x="531725" y="1373350"/>
            <a:ext cx="2814300" cy="29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97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Times New Roman"/>
              <a:buAutoNum type="arabicPeriod"/>
            </a:pPr>
            <a:r>
              <a:rPr lang="en" sz="17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Improved Accuracy</a:t>
            </a:r>
            <a:endParaRPr sz="17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Times New Roman"/>
              <a:buAutoNum type="arabicPeriod"/>
            </a:pPr>
            <a:r>
              <a:rPr lang="en" sz="17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 Analysis</a:t>
            </a:r>
            <a:endParaRPr sz="17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Times New Roman"/>
              <a:buAutoNum type="arabicPeriod"/>
            </a:pPr>
            <a:r>
              <a:rPr lang="en" sz="17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Early Detection</a:t>
            </a:r>
            <a:endParaRPr sz="17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Times New Roman"/>
              <a:buAutoNum type="arabicPeriod"/>
            </a:pPr>
            <a:r>
              <a:rPr lang="en" sz="17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Personalized Care</a:t>
            </a:r>
            <a:endParaRPr sz="17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Times New Roman"/>
              <a:buAutoNum type="arabicPeriod"/>
            </a:pPr>
            <a:r>
              <a:rPr lang="en" sz="17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Scalability</a:t>
            </a:r>
            <a:endParaRPr sz="17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Times New Roman"/>
              <a:buAutoNum type="arabicPeriod"/>
            </a:pPr>
            <a:r>
              <a:rPr lang="en" sz="17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Consistency</a:t>
            </a:r>
            <a:endParaRPr sz="17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Times New Roman"/>
              <a:buAutoNum type="arabicPeriod"/>
            </a:pPr>
            <a:r>
              <a:rPr lang="en" sz="17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Continuous Learning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3" name="Google Shape;643;p42"/>
          <p:cNvSpPr txBox="1"/>
          <p:nvPr>
            <p:ph type="title"/>
          </p:nvPr>
        </p:nvSpPr>
        <p:spPr>
          <a:xfrm>
            <a:off x="339750" y="313550"/>
            <a:ext cx="8464500" cy="72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21212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Why we need a machine learning based solution?</a:t>
            </a:r>
            <a:endParaRPr sz="3000">
              <a:solidFill>
                <a:srgbClr val="21212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44" name="Google Shape;64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6788" y="1245625"/>
            <a:ext cx="4659664" cy="310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43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650" name="Google Shape;650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1" name="Google Shape;651;p43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652" name="Google Shape;652;p43"/>
          <p:cNvSpPr txBox="1"/>
          <p:nvPr>
            <p:ph idx="1" type="body"/>
          </p:nvPr>
        </p:nvSpPr>
        <p:spPr>
          <a:xfrm>
            <a:off x="609125" y="1114425"/>
            <a:ext cx="7869600" cy="3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Improved Accuracy:</a:t>
            </a: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Detects patterns in medical data, reducing false positives and negatives.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 Analysis:</a:t>
            </a: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Handles large, complex datasets efficiently for quicker results.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Early Detection:</a:t>
            </a: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Identifies subtle signs, enabling timely treatment.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Personalized Care:</a:t>
            </a: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Tailors recommendations based on patient-specific data.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Scalability:</a:t>
            </a: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Deployable in diverse healthcare settings, including remote areas.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Consistency:</a:t>
            </a: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Provides unbiased, fatigue-free analysis compared to manual methods.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Continuous Learning:</a:t>
            </a: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Improves with new data, staying updated with advancements.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3" name="Google Shape;653;p43"/>
          <p:cNvSpPr txBox="1"/>
          <p:nvPr>
            <p:ph type="title"/>
          </p:nvPr>
        </p:nvSpPr>
        <p:spPr>
          <a:xfrm>
            <a:off x="339750" y="313550"/>
            <a:ext cx="8464500" cy="72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21212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Why we need a machine learning based solution?</a:t>
            </a:r>
            <a:endParaRPr sz="3000">
              <a:solidFill>
                <a:srgbClr val="21212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4" name="Google Shape;654;p43"/>
          <p:cNvSpPr txBox="1"/>
          <p:nvPr/>
        </p:nvSpPr>
        <p:spPr>
          <a:xfrm>
            <a:off x="263550" y="4346475"/>
            <a:ext cx="8733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Machine learning enhances diagnostic precision, saves time, and improves patient outcomes.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9" name="Google Shape;659;p44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660" name="Google Shape;660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1" name="Google Shape;661;p44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662" name="Google Shape;662;p44"/>
          <p:cNvSpPr txBox="1"/>
          <p:nvPr/>
        </p:nvSpPr>
        <p:spPr>
          <a:xfrm>
            <a:off x="916950" y="1309825"/>
            <a:ext cx="7310100" cy="30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Types:</a:t>
            </a:r>
            <a:endParaRPr b="1"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-&gt; 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Bagging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: A technique where multiple independent models are trained on random subsets of data with replacement, reducing variance and avoiding overfitting.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-&gt; 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Boosting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: Models are trained sequentially, where each new model attempts to correct errors made by previous ones, focusing more on misclassified data.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-&gt; </a:t>
            </a: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Stacking</a:t>
            </a:r>
            <a:r>
              <a:rPr lang="en" sz="1750">
                <a:latin typeface="Times New Roman"/>
                <a:ea typeface="Times New Roman"/>
                <a:cs typeface="Times New Roman"/>
                <a:sym typeface="Times New Roman"/>
              </a:rPr>
              <a:t>: Combines the predictions of multiple models (base learners) using a meta-model to achieve better generalization.</a:t>
            </a:r>
            <a:endParaRPr sz="17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3" name="Google Shape;663;p44"/>
          <p:cNvSpPr txBox="1"/>
          <p:nvPr/>
        </p:nvSpPr>
        <p:spPr>
          <a:xfrm>
            <a:off x="467025" y="468575"/>
            <a:ext cx="665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Ensemble techniques &amp; its types</a:t>
            </a:r>
            <a:endParaRPr b="1" sz="300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8" name="Google Shape;668;p45"/>
          <p:cNvGrpSpPr/>
          <p:nvPr/>
        </p:nvGrpSpPr>
        <p:grpSpPr>
          <a:xfrm>
            <a:off x="0" y="0"/>
            <a:ext cx="9144003" cy="5143478"/>
            <a:chOff x="0" y="0"/>
            <a:chExt cx="9144003" cy="5143478"/>
          </a:xfrm>
        </p:grpSpPr>
        <p:pic>
          <p:nvPicPr>
            <p:cNvPr id="669" name="Google Shape;669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3" cy="514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0" name="Google Shape;670;p45"/>
            <p:cNvSpPr/>
            <p:nvPr/>
          </p:nvSpPr>
          <p:spPr>
            <a:xfrm>
              <a:off x="215100" y="227900"/>
              <a:ext cx="8700300" cy="469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pic>
        <p:nvPicPr>
          <p:cNvPr id="671" name="Google Shape;67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875" y="250237"/>
            <a:ext cx="8254250" cy="4642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